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57" r:id="rId3"/>
    <p:sldId id="259" r:id="rId4"/>
    <p:sldId id="258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6" r:id="rId21"/>
    <p:sldId id="275" r:id="rId2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516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ight Triangle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grpSp>
        <p:nvGrpSpPr>
          <p:cNvPr id="2" name="Group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Straight Connector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A3225A5B-0039-4331-8C59-D7B36CD583F1}" type="datetimeFigureOut">
              <a:rPr lang="en-AU" smtClean="0"/>
              <a:t>31/07/2014</a:t>
            </a:fld>
            <a:endParaRPr lang="en-AU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en-AU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7631C466-C68F-419D-BF7C-FE030D249253}" type="slidenum">
              <a:rPr lang="en-AU" smtClean="0"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3225A5B-0039-4331-8C59-D7B36CD583F1}" type="datetimeFigureOut">
              <a:rPr lang="en-AU" smtClean="0"/>
              <a:t>31/07/2014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631C466-C68F-419D-BF7C-FE030D249253}" type="slidenum">
              <a:rPr lang="en-AU" smtClean="0"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3225A5B-0039-4331-8C59-D7B36CD583F1}" type="datetimeFigureOut">
              <a:rPr lang="en-AU" smtClean="0"/>
              <a:t>31/07/2014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631C466-C68F-419D-BF7C-FE030D249253}" type="slidenum">
              <a:rPr lang="en-AU" smtClean="0"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3225A5B-0039-4331-8C59-D7B36CD583F1}" type="datetimeFigureOut">
              <a:rPr lang="en-AU" smtClean="0"/>
              <a:t>31/07/2014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631C466-C68F-419D-BF7C-FE030D249253}" type="slidenum">
              <a:rPr lang="en-AU" smtClean="0"/>
              <a:t>‹#›</a:t>
            </a:fld>
            <a:endParaRPr lang="en-A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3225A5B-0039-4331-8C59-D7B36CD583F1}" type="datetimeFigureOut">
              <a:rPr lang="en-AU" smtClean="0"/>
              <a:t>31/07/2014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631C466-C68F-419D-BF7C-FE030D249253}" type="slidenum">
              <a:rPr lang="en-AU" smtClean="0"/>
              <a:t>‹#›</a:t>
            </a:fld>
            <a:endParaRPr lang="en-AU"/>
          </a:p>
        </p:txBody>
      </p:sp>
      <p:sp>
        <p:nvSpPr>
          <p:cNvPr id="7" name="Chevron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Chevron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3225A5B-0039-4331-8C59-D7B36CD583F1}" type="datetimeFigureOut">
              <a:rPr lang="en-AU" smtClean="0"/>
              <a:t>31/07/2014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631C466-C68F-419D-BF7C-FE030D249253}" type="slidenum">
              <a:rPr lang="en-AU" smtClean="0"/>
              <a:t>‹#›</a:t>
            </a:fld>
            <a:endParaRPr lang="en-A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3225A5B-0039-4331-8C59-D7B36CD583F1}" type="datetimeFigureOut">
              <a:rPr lang="en-AU" smtClean="0"/>
              <a:t>31/07/2014</a:t>
            </a:fld>
            <a:endParaRPr lang="en-A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A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631C466-C68F-419D-BF7C-FE030D249253}" type="slidenum">
              <a:rPr lang="en-AU" smtClean="0"/>
              <a:t>‹#›</a:t>
            </a:fld>
            <a:endParaRPr lang="en-A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3225A5B-0039-4331-8C59-D7B36CD583F1}" type="datetimeFigureOut">
              <a:rPr lang="en-AU" smtClean="0"/>
              <a:t>31/07/2014</a:t>
            </a:fld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631C466-C68F-419D-BF7C-FE030D249253}" type="slidenum">
              <a:rPr lang="en-AU" smtClean="0"/>
              <a:t>‹#›</a:t>
            </a:fld>
            <a:endParaRPr lang="en-AU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3225A5B-0039-4331-8C59-D7B36CD583F1}" type="datetimeFigureOut">
              <a:rPr lang="en-AU" smtClean="0"/>
              <a:t>31/07/2014</a:t>
            </a:fld>
            <a:endParaRPr lang="en-A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631C466-C68F-419D-BF7C-FE030D249253}" type="slidenum">
              <a:rPr lang="en-AU" smtClean="0"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A3225A5B-0039-4331-8C59-D7B36CD583F1}" type="datetimeFigureOut">
              <a:rPr lang="en-AU" smtClean="0"/>
              <a:t>31/07/2014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631C466-C68F-419D-BF7C-FE030D249253}" type="slidenum">
              <a:rPr lang="en-AU" smtClean="0"/>
              <a:t>‹#›</a:t>
            </a:fld>
            <a:endParaRPr lang="en-A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A3225A5B-0039-4331-8C59-D7B36CD583F1}" type="datetimeFigureOut">
              <a:rPr lang="en-AU" smtClean="0"/>
              <a:t>31/07/2014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7631C466-C68F-419D-BF7C-FE030D249253}" type="slidenum">
              <a:rPr lang="en-AU" smtClean="0"/>
              <a:t>‹#›</a:t>
            </a:fld>
            <a:endParaRPr lang="en-A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Right Triangle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Straight Connector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Chevron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Chevron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Freeform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Right Triangle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A3225A5B-0039-4331-8C59-D7B36CD583F1}" type="datetimeFigureOut">
              <a:rPr lang="en-AU" smtClean="0"/>
              <a:t>31/07/2014</a:t>
            </a:fld>
            <a:endParaRPr lang="en-AU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en-AU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7631C466-C68F-419D-BF7C-FE030D249253}" type="slidenum">
              <a:rPr lang="en-AU" smtClean="0"/>
              <a:t>‹#›</a:t>
            </a:fld>
            <a:endParaRPr lang="en-A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conedlink.org/" TargetMode="External"/><Relationship Id="rId2" Type="http://schemas.openxmlformats.org/officeDocument/2006/relationships/hyperlink" Target="http://www.tesaustralia.com/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bized.co.uk/" TargetMode="Externa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AU" dirty="0" smtClean="0"/>
              <a:t>ECONOMICS AND BUSINESS</a:t>
            </a:r>
            <a:endParaRPr lang="en-AU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AU" dirty="0" smtClean="0"/>
              <a:t>WHAT ECONOMICS IS IN IT FOR ME?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00746159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AU" dirty="0" smtClean="0"/>
              <a:t>Opportunity cost – choices about </a:t>
            </a:r>
            <a:r>
              <a:rPr lang="en-AU" b="1" dirty="0" smtClean="0"/>
              <a:t>alternative</a:t>
            </a:r>
            <a:r>
              <a:rPr lang="en-AU" dirty="0" smtClean="0"/>
              <a:t> uses of </a:t>
            </a:r>
            <a:r>
              <a:rPr lang="en-AU" b="1" dirty="0" smtClean="0"/>
              <a:t>resources</a:t>
            </a:r>
            <a:r>
              <a:rPr lang="en-AU" dirty="0" smtClean="0"/>
              <a:t> and the need to consider trade-offs</a:t>
            </a:r>
          </a:p>
          <a:p>
            <a:r>
              <a:rPr lang="en-AU" dirty="0" smtClean="0"/>
              <a:t>Effects of consumer and financial decisions on individuals, broader community and the environment.</a:t>
            </a:r>
            <a:endParaRPr lang="en-AU" dirty="0"/>
          </a:p>
          <a:p>
            <a:r>
              <a:rPr lang="en-AU" dirty="0" smtClean="0"/>
              <a:t>Why businesses exist (to make a profit by providing goods and services that consumers/households need and want)</a:t>
            </a:r>
          </a:p>
          <a:p>
            <a:r>
              <a:rPr lang="en-AU" dirty="0" smtClean="0"/>
              <a:t>Ways of providing goods and services – scales of production AND forms of ownership (sole trader to Multi-national corporation )</a:t>
            </a:r>
            <a:endParaRPr lang="en-AU" dirty="0"/>
          </a:p>
          <a:p>
            <a:endParaRPr lang="en-AU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YEAR 6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0051684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AU" dirty="0" smtClean="0"/>
              <a:t>Central economic focus  is THE MARKET, and WORK</a:t>
            </a:r>
          </a:p>
          <a:p>
            <a:r>
              <a:rPr lang="en-AU" dirty="0" smtClean="0"/>
              <a:t>- supply, demand, price, market, consumers, producers, shortage, surplus,</a:t>
            </a:r>
          </a:p>
          <a:p>
            <a:r>
              <a:rPr lang="en-AU" dirty="0" smtClean="0"/>
              <a:t>- types of markets – subsistence, commercial market, on-line market etc.. </a:t>
            </a:r>
          </a:p>
          <a:p>
            <a:r>
              <a:rPr lang="en-AU" dirty="0" smtClean="0"/>
              <a:t>- entrepreneur – characteristics and roles</a:t>
            </a:r>
          </a:p>
          <a:p>
            <a:r>
              <a:rPr lang="en-AU" dirty="0" smtClean="0"/>
              <a:t>-Work – why individuals work (income, personal satisfaction, etc.); </a:t>
            </a:r>
          </a:p>
          <a:p>
            <a:r>
              <a:rPr lang="en-AU" dirty="0" smtClean="0"/>
              <a:t>types of work (volunteer to full time work, unskilled to highly skilled [qualifications], employed to self-employed)</a:t>
            </a:r>
          </a:p>
          <a:p>
            <a:r>
              <a:rPr lang="en-AU" dirty="0" smtClean="0"/>
              <a:t>Income – return on labour, rents, dividends, transfer payments (</a:t>
            </a:r>
            <a:r>
              <a:rPr lang="en-AU" smtClean="0"/>
              <a:t>social security).</a:t>
            </a:r>
            <a:endParaRPr lang="en-AU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YEAR 7	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2228684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AU" dirty="0" smtClean="0"/>
              <a:t>Market focus again</a:t>
            </a:r>
          </a:p>
          <a:p>
            <a:r>
              <a:rPr lang="en-AU" dirty="0"/>
              <a:t>Markets, government, types of markets</a:t>
            </a:r>
            <a:r>
              <a:rPr lang="en-AU" dirty="0" smtClean="0"/>
              <a:t>,</a:t>
            </a:r>
          </a:p>
          <a:p>
            <a:r>
              <a:rPr lang="en-AU" dirty="0" smtClean="0"/>
              <a:t> </a:t>
            </a:r>
            <a:r>
              <a:rPr lang="en-AU" dirty="0"/>
              <a:t>government intervention, </a:t>
            </a:r>
            <a:endParaRPr lang="en-AU" dirty="0" smtClean="0"/>
          </a:p>
          <a:p>
            <a:r>
              <a:rPr lang="en-AU" dirty="0" smtClean="0"/>
              <a:t>rights </a:t>
            </a:r>
            <a:r>
              <a:rPr lang="en-AU" dirty="0"/>
              <a:t>and responsibilities of consumers and businesses, </a:t>
            </a:r>
            <a:endParaRPr lang="en-AU" dirty="0" smtClean="0"/>
          </a:p>
          <a:p>
            <a:r>
              <a:rPr lang="en-AU" dirty="0" smtClean="0"/>
              <a:t>types </a:t>
            </a:r>
            <a:r>
              <a:rPr lang="en-AU" dirty="0"/>
              <a:t>of </a:t>
            </a:r>
            <a:r>
              <a:rPr lang="en-AU" dirty="0" smtClean="0"/>
              <a:t>businesses,</a:t>
            </a:r>
          </a:p>
          <a:p>
            <a:r>
              <a:rPr lang="en-AU" dirty="0" smtClean="0"/>
              <a:t>Influences on ways </a:t>
            </a:r>
            <a:r>
              <a:rPr lang="en-AU" dirty="0"/>
              <a:t>of work</a:t>
            </a:r>
          </a:p>
          <a:p>
            <a:endParaRPr lang="en-AU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Year 8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3614463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AU" dirty="0"/>
              <a:t>Global links </a:t>
            </a:r>
            <a:r>
              <a:rPr lang="en-AU" dirty="0" smtClean="0"/>
              <a:t>–</a:t>
            </a:r>
          </a:p>
          <a:p>
            <a:r>
              <a:rPr lang="en-AU" dirty="0" smtClean="0"/>
              <a:t>economy</a:t>
            </a:r>
            <a:r>
              <a:rPr lang="en-AU" dirty="0"/>
              <a:t>, economic system, Asia, global economy, </a:t>
            </a:r>
            <a:r>
              <a:rPr lang="en-AU" dirty="0" smtClean="0"/>
              <a:t>interdependence (economic, political, cultural,)</a:t>
            </a:r>
          </a:p>
          <a:p>
            <a:r>
              <a:rPr lang="en-AU" dirty="0" smtClean="0"/>
              <a:t>international </a:t>
            </a:r>
            <a:r>
              <a:rPr lang="en-AU" dirty="0"/>
              <a:t>trade, </a:t>
            </a:r>
            <a:endParaRPr lang="en-AU" dirty="0" smtClean="0"/>
          </a:p>
          <a:p>
            <a:r>
              <a:rPr lang="en-AU" dirty="0" smtClean="0"/>
              <a:t>financial </a:t>
            </a:r>
            <a:r>
              <a:rPr lang="en-AU" dirty="0"/>
              <a:t>risks, </a:t>
            </a:r>
            <a:endParaRPr lang="en-AU" dirty="0" smtClean="0"/>
          </a:p>
          <a:p>
            <a:r>
              <a:rPr lang="en-AU" dirty="0" smtClean="0"/>
              <a:t>competitive </a:t>
            </a:r>
            <a:r>
              <a:rPr lang="en-AU" dirty="0"/>
              <a:t>advantage and offshoring, </a:t>
            </a:r>
            <a:endParaRPr lang="en-AU" dirty="0" smtClean="0"/>
          </a:p>
          <a:p>
            <a:r>
              <a:rPr lang="en-AU" dirty="0" smtClean="0"/>
              <a:t>cost-benefit analysis</a:t>
            </a:r>
          </a:p>
          <a:p>
            <a:r>
              <a:rPr lang="en-AU" dirty="0" smtClean="0"/>
              <a:t>Roles and responsibilities in the workplace</a:t>
            </a:r>
            <a:endParaRPr lang="en-AU" dirty="0"/>
          </a:p>
          <a:p>
            <a:endParaRPr lang="en-AU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YEAR 9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4143088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AU" dirty="0"/>
              <a:t>GDP, </a:t>
            </a:r>
            <a:endParaRPr lang="en-AU" dirty="0" smtClean="0"/>
          </a:p>
          <a:p>
            <a:r>
              <a:rPr lang="en-AU" dirty="0" smtClean="0"/>
              <a:t>economic </a:t>
            </a:r>
            <a:r>
              <a:rPr lang="en-AU" dirty="0"/>
              <a:t>performance, </a:t>
            </a:r>
            <a:endParaRPr lang="en-AU" dirty="0" smtClean="0"/>
          </a:p>
          <a:p>
            <a:r>
              <a:rPr lang="en-AU" dirty="0" smtClean="0"/>
              <a:t>criteria </a:t>
            </a:r>
            <a:r>
              <a:rPr lang="en-AU" dirty="0"/>
              <a:t>– efficiency, equity, externality,  </a:t>
            </a:r>
            <a:endParaRPr lang="en-AU" dirty="0" smtClean="0"/>
          </a:p>
          <a:p>
            <a:r>
              <a:rPr lang="en-AU" dirty="0" smtClean="0"/>
              <a:t>living </a:t>
            </a:r>
            <a:r>
              <a:rPr lang="en-AU" dirty="0"/>
              <a:t>standards, variable living standards and economic development, economic management, </a:t>
            </a:r>
            <a:endParaRPr lang="en-AU" dirty="0" smtClean="0"/>
          </a:p>
          <a:p>
            <a:r>
              <a:rPr lang="en-AU" dirty="0" smtClean="0"/>
              <a:t>productivity</a:t>
            </a:r>
            <a:r>
              <a:rPr lang="en-AU" dirty="0"/>
              <a:t>, economic growth, </a:t>
            </a:r>
          </a:p>
          <a:p>
            <a:endParaRPr lang="en-AU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YEAR 10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4165010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AU" dirty="0" smtClean="0"/>
              <a:t>Economics Texts for </a:t>
            </a:r>
            <a:r>
              <a:rPr lang="en-AU" dirty="0" err="1" smtClean="0"/>
              <a:t>Yr</a:t>
            </a:r>
            <a:r>
              <a:rPr lang="en-AU" dirty="0" smtClean="0"/>
              <a:t> 11 and 12 e.g. Economics for the Real World, Cave et al, Pearson/</a:t>
            </a:r>
            <a:r>
              <a:rPr lang="en-AU" dirty="0" err="1" smtClean="0"/>
              <a:t>Cengage</a:t>
            </a:r>
            <a:r>
              <a:rPr lang="en-AU" dirty="0" smtClean="0"/>
              <a:t>, 2010.</a:t>
            </a:r>
          </a:p>
          <a:p>
            <a:r>
              <a:rPr lang="en-AU" dirty="0" smtClean="0"/>
              <a:t>Texts written for E and B – CUP, Jacaranda, Pearson etc.</a:t>
            </a:r>
          </a:p>
          <a:p>
            <a:r>
              <a:rPr lang="en-AU" dirty="0" smtClean="0"/>
              <a:t>Texts written for the Victorian VELS 7-10 course (E &amp; B resembles the existing </a:t>
            </a:r>
            <a:r>
              <a:rPr lang="en-AU" dirty="0" err="1" smtClean="0"/>
              <a:t>vELS</a:t>
            </a:r>
            <a:r>
              <a:rPr lang="en-AU" dirty="0" smtClean="0"/>
              <a:t> course to some extent</a:t>
            </a:r>
          </a:p>
          <a:p>
            <a:endParaRPr lang="en-AU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RESOURCES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662918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AU" dirty="0" smtClean="0"/>
              <a:t>Economics teacher/s in your school If Economics is offered)</a:t>
            </a:r>
          </a:p>
          <a:p>
            <a:r>
              <a:rPr lang="en-AU" dirty="0" smtClean="0"/>
              <a:t>Teachers trained in Economics, but not teaching the subject</a:t>
            </a:r>
            <a:endParaRPr lang="en-AU" dirty="0"/>
          </a:p>
          <a:p>
            <a:r>
              <a:rPr lang="en-AU" dirty="0" smtClean="0"/>
              <a:t>QETA – will have some resources available but will be in a password protected environment.</a:t>
            </a:r>
          </a:p>
          <a:p>
            <a:r>
              <a:rPr lang="en-AU" dirty="0" smtClean="0"/>
              <a:t>Ed Qld C2C Curriculum (available on Scootle for non-gov’t schools, although copyright materials may be an </a:t>
            </a:r>
            <a:r>
              <a:rPr lang="en-AU" dirty="0" smtClean="0"/>
              <a:t>issue)</a:t>
            </a:r>
            <a:endParaRPr lang="en-AU" dirty="0" smtClean="0"/>
          </a:p>
          <a:p>
            <a:endParaRPr lang="en-AU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Economics Resources		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265113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AU" dirty="0" smtClean="0"/>
              <a:t>So many available it is difficult to find them at times	You Tube – over 5 million Economics videos</a:t>
            </a:r>
          </a:p>
          <a:p>
            <a:r>
              <a:rPr lang="en-AU" dirty="0" smtClean="0"/>
              <a:t>Some sites such as Financial </a:t>
            </a:r>
            <a:r>
              <a:rPr lang="en-AU" dirty="0" smtClean="0"/>
              <a:t>Basics </a:t>
            </a:r>
            <a:r>
              <a:rPr lang="en-AU" dirty="0" smtClean="0"/>
              <a:t>and ESSI Money, CBA Financial Literacy materials, ASIC Smart Money site, RBA, Bank sites provide financial references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Web Resources		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784271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AU" dirty="0" smtClean="0"/>
              <a:t>TES</a:t>
            </a:r>
            <a:r>
              <a:rPr lang="en-AU" dirty="0" smtClean="0">
                <a:solidFill>
                  <a:srgbClr val="0070C0"/>
                </a:solidFill>
              </a:rPr>
              <a:t> – Australian site, free but you must register to use the site </a:t>
            </a:r>
          </a:p>
          <a:p>
            <a:r>
              <a:rPr lang="en-AU" dirty="0" smtClean="0">
                <a:solidFill>
                  <a:srgbClr val="0070C0"/>
                </a:solidFill>
                <a:hlinkClick r:id="rId2"/>
              </a:rPr>
              <a:t>www.tesaustralia.com</a:t>
            </a:r>
            <a:r>
              <a:rPr lang="en-AU" dirty="0" smtClean="0">
                <a:solidFill>
                  <a:srgbClr val="0070C0"/>
                </a:solidFill>
              </a:rPr>
              <a:t> </a:t>
            </a:r>
            <a:endParaRPr lang="en-AU" dirty="0">
              <a:solidFill>
                <a:srgbClr val="0070C0"/>
              </a:solidFill>
            </a:endParaRPr>
          </a:p>
          <a:p>
            <a:r>
              <a:rPr lang="en-AU" dirty="0" err="1" smtClean="0"/>
              <a:t>EconEdLink</a:t>
            </a:r>
            <a:r>
              <a:rPr lang="en-AU" dirty="0" smtClean="0"/>
              <a:t> – US site – has thousands of lessons, can be searched via year levels or concepts etc. Must join – it’s free too!</a:t>
            </a:r>
          </a:p>
          <a:p>
            <a:r>
              <a:rPr lang="en-AU" dirty="0" smtClean="0">
                <a:hlinkClick r:id="rId3"/>
              </a:rPr>
              <a:t>www.econedlink.org</a:t>
            </a:r>
            <a:endParaRPr lang="en-AU" dirty="0" smtClean="0"/>
          </a:p>
          <a:p>
            <a:r>
              <a:rPr lang="en-AU" dirty="0" smtClean="0"/>
              <a:t>BIZ ED – UK site – free, no need to join. Mainly senior secondary but has some useful videos/simulations etc</a:t>
            </a:r>
            <a:r>
              <a:rPr lang="en-AU" dirty="0" smtClean="0"/>
              <a:t>..</a:t>
            </a:r>
            <a:endParaRPr lang="en-AU" dirty="0" smtClean="0"/>
          </a:p>
          <a:p>
            <a:r>
              <a:rPr lang="en-AU" dirty="0" smtClean="0">
                <a:hlinkClick r:id="rId4"/>
              </a:rPr>
              <a:t>www.bized.co.uk</a:t>
            </a:r>
            <a:r>
              <a:rPr lang="en-AU" dirty="0" smtClean="0"/>
              <a:t> </a:t>
            </a:r>
            <a:endParaRPr lang="en-AU" dirty="0"/>
          </a:p>
          <a:p>
            <a:endParaRPr lang="en-AU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Resources	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3233383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AU" dirty="0" smtClean="0"/>
              <a:t>Sharing with other teachers and schools</a:t>
            </a:r>
          </a:p>
          <a:p>
            <a:r>
              <a:rPr lang="en-AU" dirty="0" smtClean="0"/>
              <a:t>BEAQ/QETA role in </a:t>
            </a:r>
            <a:r>
              <a:rPr lang="en-AU" dirty="0" smtClean="0"/>
              <a:t>this?</a:t>
            </a:r>
            <a:endParaRPr lang="en-AU" dirty="0" smtClean="0"/>
          </a:p>
          <a:p>
            <a:r>
              <a:rPr lang="en-AU" dirty="0" smtClean="0"/>
              <a:t>BEA may have some sharing of materials as </a:t>
            </a:r>
            <a:r>
              <a:rPr lang="en-AU" dirty="0" smtClean="0"/>
              <a:t>well.</a:t>
            </a:r>
            <a:endParaRPr lang="en-AU" dirty="0" smtClean="0"/>
          </a:p>
          <a:p>
            <a:endParaRPr lang="en-AU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Sharing Resources	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6227805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ECONOMICS</a:t>
            </a:r>
            <a:endParaRPr lang="en-AU" dirty="0"/>
          </a:p>
        </p:txBody>
      </p:sp>
      <p:pic>
        <p:nvPicPr>
          <p:cNvPr id="1026" name="Picture 2" descr="D:\2012-05-12-budget-victory-for-politics-610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072503"/>
            <a:ext cx="5832648" cy="49345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9878002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AU" dirty="0" smtClean="0"/>
              <a:t>Questions?</a:t>
            </a:r>
          </a:p>
          <a:p>
            <a:endParaRPr lang="en-AU" dirty="0"/>
          </a:p>
          <a:p>
            <a:r>
              <a:rPr lang="en-AU" smtClean="0"/>
              <a:t>Discussion?</a:t>
            </a:r>
            <a:endParaRPr lang="en-AU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Economics &amp; Business	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04489318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AU" dirty="0" smtClean="0"/>
              <a:t>School approaches will be many and varied</a:t>
            </a:r>
          </a:p>
          <a:p>
            <a:r>
              <a:rPr lang="en-AU" dirty="0" smtClean="0"/>
              <a:t>Range from subject specific to integration with other subjects (planned or unplanned)</a:t>
            </a:r>
          </a:p>
          <a:p>
            <a:r>
              <a:rPr lang="en-AU" dirty="0" smtClean="0"/>
              <a:t>Need to share approaches that schools adopt to the Curriculum?</a:t>
            </a:r>
          </a:p>
          <a:p>
            <a:endParaRPr lang="en-AU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School approaches	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942398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AU" dirty="0" smtClean="0"/>
              <a:t>All 6 aims of the Curriculum have Economics and Business within each aim.</a:t>
            </a:r>
          </a:p>
          <a:p>
            <a:endParaRPr lang="en-AU" dirty="0"/>
          </a:p>
          <a:p>
            <a:r>
              <a:rPr lang="en-AU" dirty="0"/>
              <a:t>Economics is present in all 4 areas of the curriculum (as is business):</a:t>
            </a:r>
          </a:p>
          <a:p>
            <a:endParaRPr lang="en-AU" dirty="0"/>
          </a:p>
          <a:p>
            <a:r>
              <a:rPr lang="en-US" sz="2800" dirty="0"/>
              <a:t>Resource allocation and making choices</a:t>
            </a:r>
          </a:p>
          <a:p>
            <a:r>
              <a:rPr lang="en-US" sz="2800" dirty="0"/>
              <a:t>Business environment</a:t>
            </a:r>
          </a:p>
          <a:p>
            <a:r>
              <a:rPr lang="en-US" sz="2800" dirty="0"/>
              <a:t>Consumer &amp; financial literacy</a:t>
            </a:r>
          </a:p>
          <a:p>
            <a:r>
              <a:rPr lang="en-US" sz="2800" dirty="0"/>
              <a:t>Work and work futures</a:t>
            </a:r>
          </a:p>
          <a:p>
            <a:endParaRPr lang="en-AU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ECONOMICS AND BUSINESS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82666443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AU" dirty="0" smtClean="0"/>
              <a:t>It is doubtful that the curriculum aims can be met without a strong consideration of Economics as part of the focus of content and skills.</a:t>
            </a:r>
          </a:p>
          <a:p>
            <a:endParaRPr lang="en-AU" dirty="0"/>
          </a:p>
          <a:p>
            <a:r>
              <a:rPr lang="en-AU" dirty="0" smtClean="0"/>
              <a:t>There will be many ways that schools approach how the Curriculum will be implemented.</a:t>
            </a:r>
          </a:p>
          <a:p>
            <a:endParaRPr lang="en-AU" dirty="0"/>
          </a:p>
          <a:p>
            <a:r>
              <a:rPr lang="en-AU" dirty="0" smtClean="0"/>
              <a:t>We may need to be very actives as teachers of Economics and Business to ensure our curriculum received the treatment it deserves and warrants</a:t>
            </a:r>
            <a:endParaRPr lang="en-AU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AU" dirty="0" smtClean="0"/>
              <a:t>ECONOMICS AND BUSINESS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68830404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AU" dirty="0" smtClean="0"/>
              <a:t>Subject/discipline backgrounds will vary and it may be taught by”</a:t>
            </a:r>
          </a:p>
          <a:p>
            <a:r>
              <a:rPr lang="en-AU" dirty="0" smtClean="0"/>
              <a:t>A. Teachers who have tertiary qualifications in both business and economics</a:t>
            </a:r>
          </a:p>
          <a:p>
            <a:r>
              <a:rPr lang="en-AU" dirty="0" smtClean="0"/>
              <a:t>B. Teachers who have tertiary qualifications in either business or economics</a:t>
            </a:r>
          </a:p>
          <a:p>
            <a:r>
              <a:rPr lang="en-AU" dirty="0" smtClean="0"/>
              <a:t>C. Teachers who have tertiary qualifications in neither economics or business.</a:t>
            </a:r>
            <a:endParaRPr lang="en-AU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ECONOMICS &amp; BUSINESS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19823265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AU" dirty="0" smtClean="0"/>
              <a:t>What group do you fall in to?</a:t>
            </a:r>
          </a:p>
          <a:p>
            <a:r>
              <a:rPr lang="en-AU" dirty="0" smtClean="0"/>
              <a:t>* Have taught both economics and Business?</a:t>
            </a:r>
          </a:p>
          <a:p>
            <a:r>
              <a:rPr lang="en-AU" dirty="0" smtClean="0"/>
              <a:t>* Have taught Business but not Economics?</a:t>
            </a:r>
          </a:p>
          <a:p>
            <a:r>
              <a:rPr lang="en-AU" dirty="0" smtClean="0"/>
              <a:t>* Have taught Economics but not Business?</a:t>
            </a:r>
          </a:p>
          <a:p>
            <a:endParaRPr lang="en-AU" dirty="0"/>
          </a:p>
          <a:p>
            <a:r>
              <a:rPr lang="en-AU" dirty="0" smtClean="0"/>
              <a:t>Economics background– </a:t>
            </a:r>
          </a:p>
          <a:p>
            <a:pPr marL="109728" indent="0">
              <a:buNone/>
            </a:pPr>
            <a:r>
              <a:rPr lang="en-AU" dirty="0"/>
              <a:t>	</a:t>
            </a:r>
            <a:r>
              <a:rPr lang="en-AU" dirty="0" smtClean="0"/>
              <a:t>tertiary?</a:t>
            </a:r>
          </a:p>
          <a:p>
            <a:pPr marL="109728" indent="0">
              <a:buNone/>
            </a:pPr>
            <a:r>
              <a:rPr lang="en-AU" dirty="0"/>
              <a:t>	</a:t>
            </a:r>
            <a:r>
              <a:rPr lang="en-AU" dirty="0" smtClean="0"/>
              <a:t>Year 12?</a:t>
            </a:r>
          </a:p>
          <a:p>
            <a:pPr marL="109728" indent="0">
              <a:buNone/>
            </a:pPr>
            <a:r>
              <a:rPr lang="en-AU" dirty="0"/>
              <a:t>	</a:t>
            </a:r>
            <a:r>
              <a:rPr lang="en-AU" dirty="0" smtClean="0"/>
              <a:t>None at all?</a:t>
            </a:r>
          </a:p>
          <a:p>
            <a:pPr lvl="8"/>
            <a:endParaRPr lang="en-AU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ECONOMICS &amp; BUSINESS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45398074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AU" dirty="0" smtClean="0"/>
              <a:t>A </a:t>
            </a:r>
            <a:r>
              <a:rPr lang="en-AU" b="1" dirty="0" smtClean="0">
                <a:solidFill>
                  <a:srgbClr val="FF0000"/>
                </a:solidFill>
              </a:rPr>
              <a:t>Social Science </a:t>
            </a:r>
            <a:r>
              <a:rPr lang="en-AU" dirty="0" smtClean="0"/>
              <a:t>that studies the decisions made by individuals, households, businesses, governments (and other groups) about how scarce resources are allocated in attempting to satisfy unlimited needs and wants.</a:t>
            </a:r>
          </a:p>
          <a:p>
            <a:endParaRPr lang="en-AU" dirty="0">
              <a:solidFill>
                <a:srgbClr val="FF0000"/>
              </a:solidFill>
            </a:endParaRPr>
          </a:p>
          <a:p>
            <a:r>
              <a:rPr lang="en-AU" dirty="0" smtClean="0">
                <a:solidFill>
                  <a:srgbClr val="FF0000"/>
                </a:solidFill>
              </a:rPr>
              <a:t>Under Aust. Curriculum, E &amp; B is placed within the Humanities Learning Area (includes History, Geography, and Civics &amp; Citizenship)</a:t>
            </a:r>
            <a:endParaRPr lang="en-AU" dirty="0">
              <a:solidFill>
                <a:srgbClr val="FF0000"/>
              </a:solidFill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WHAT IS ECONOMICS?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35271176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AU" dirty="0" smtClean="0"/>
              <a:t>Content: </a:t>
            </a:r>
          </a:p>
          <a:p>
            <a:r>
              <a:rPr lang="en-AU" dirty="0" smtClean="0"/>
              <a:t>As the Curriculum is not yet finalised and accepted by ACARA, there has not yet been a detailed elaborations prepared for E &amp; B.</a:t>
            </a:r>
          </a:p>
          <a:p>
            <a:r>
              <a:rPr lang="en-AU" dirty="0" smtClean="0"/>
              <a:t>The suggestions offered here have been        developed by a few experienced teachers of Economics, and should not be taken as a definitive or exhaustive listing.</a:t>
            </a:r>
          </a:p>
          <a:p>
            <a:r>
              <a:rPr lang="en-AU" dirty="0" smtClean="0"/>
              <a:t>A detailed elaborations will most likely be developed QCAA.</a:t>
            </a:r>
            <a:endParaRPr lang="en-AU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Economics &amp; Business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414405442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AU" dirty="0"/>
              <a:t>	Year 5 – Consumer choices – needs, wants, resources, limited resources, land, labour, capital and </a:t>
            </a:r>
            <a:r>
              <a:rPr lang="en-AU" dirty="0" smtClean="0"/>
              <a:t>enterprise/entrepreneur</a:t>
            </a:r>
            <a:r>
              <a:rPr lang="en-AU" dirty="0"/>
              <a:t>, consumer choices, </a:t>
            </a:r>
            <a:r>
              <a:rPr lang="en-AU" dirty="0" smtClean="0"/>
              <a:t>scarcity</a:t>
            </a:r>
            <a:r>
              <a:rPr lang="en-AU" dirty="0"/>
              <a:t> </a:t>
            </a:r>
          </a:p>
          <a:p>
            <a:pPr marL="109728" indent="0">
              <a:buNone/>
            </a:pPr>
            <a:r>
              <a:rPr lang="en-AU" dirty="0"/>
              <a:t>	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YEAR 5	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317693820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oncourse">
  <a:themeElements>
    <a:clrScheme name="Concourse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Concourse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101</TotalTime>
  <Words>893</Words>
  <Application>Microsoft Office PowerPoint</Application>
  <PresentationFormat>On-screen Show (4:3)</PresentationFormat>
  <Paragraphs>110</Paragraphs>
  <Slides>21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2" baseType="lpstr">
      <vt:lpstr>Concourse</vt:lpstr>
      <vt:lpstr>ECONOMICS AND BUSINESS</vt:lpstr>
      <vt:lpstr>ECONOMICS</vt:lpstr>
      <vt:lpstr>ECONOMICS AND BUSINESS</vt:lpstr>
      <vt:lpstr>ECONOMICS AND BUSINESS</vt:lpstr>
      <vt:lpstr>ECONOMICS &amp; BUSINESS</vt:lpstr>
      <vt:lpstr>ECONOMICS &amp; BUSINESS</vt:lpstr>
      <vt:lpstr>WHAT IS ECONOMICS?</vt:lpstr>
      <vt:lpstr>Economics &amp; Business</vt:lpstr>
      <vt:lpstr>YEAR 5 </vt:lpstr>
      <vt:lpstr>YEAR 6</vt:lpstr>
      <vt:lpstr>YEAR 7 </vt:lpstr>
      <vt:lpstr>Year 8</vt:lpstr>
      <vt:lpstr>YEAR 9</vt:lpstr>
      <vt:lpstr>YEAR 10</vt:lpstr>
      <vt:lpstr>RESOURCES</vt:lpstr>
      <vt:lpstr>Economics Resources  </vt:lpstr>
      <vt:lpstr>Web Resources  </vt:lpstr>
      <vt:lpstr>Resources </vt:lpstr>
      <vt:lpstr>Sharing Resources </vt:lpstr>
      <vt:lpstr>Economics &amp; Business </vt:lpstr>
      <vt:lpstr>School approaches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ECONOMICS AND BUSINESS</dc:title>
  <dc:creator>Doug</dc:creator>
  <cp:lastModifiedBy>Doug</cp:lastModifiedBy>
  <cp:revision>19</cp:revision>
  <dcterms:created xsi:type="dcterms:W3CDTF">2014-07-22T23:23:17Z</dcterms:created>
  <dcterms:modified xsi:type="dcterms:W3CDTF">2014-07-30T22:51:09Z</dcterms:modified>
</cp:coreProperties>
</file>