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28" r:id="rId1"/>
  </p:sldMasterIdLst>
  <p:notesMasterIdLst>
    <p:notesMasterId r:id="rId32"/>
  </p:notesMasterIdLst>
  <p:sldIdLst>
    <p:sldId id="256" r:id="rId2"/>
    <p:sldId id="270" r:id="rId3"/>
    <p:sldId id="284" r:id="rId4"/>
    <p:sldId id="285" r:id="rId5"/>
    <p:sldId id="257" r:id="rId6"/>
    <p:sldId id="266" r:id="rId7"/>
    <p:sldId id="258" r:id="rId8"/>
    <p:sldId id="264" r:id="rId9"/>
    <p:sldId id="260" r:id="rId10"/>
    <p:sldId id="262" r:id="rId11"/>
    <p:sldId id="268" r:id="rId12"/>
    <p:sldId id="259" r:id="rId13"/>
    <p:sldId id="265" r:id="rId14"/>
    <p:sldId id="261" r:id="rId15"/>
    <p:sldId id="263" r:id="rId16"/>
    <p:sldId id="271" r:id="rId17"/>
    <p:sldId id="272" r:id="rId18"/>
    <p:sldId id="273" r:id="rId19"/>
    <p:sldId id="269" r:id="rId20"/>
    <p:sldId id="274" r:id="rId21"/>
    <p:sldId id="275" r:id="rId22"/>
    <p:sldId id="276" r:id="rId23"/>
    <p:sldId id="277" r:id="rId24"/>
    <p:sldId id="287" r:id="rId25"/>
    <p:sldId id="278" r:id="rId26"/>
    <p:sldId id="279" r:id="rId27"/>
    <p:sldId id="280" r:id="rId28"/>
    <p:sldId id="281" r:id="rId29"/>
    <p:sldId id="282" r:id="rId30"/>
    <p:sldId id="286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FC3CAF5-1CE9-49E1-A291-5B5523C7EEA0}" type="datetimeFigureOut">
              <a:rPr lang="en-AU"/>
              <a:pPr>
                <a:defRPr/>
              </a:pPr>
              <a:t>7/03/2014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A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03E8AF4-148D-4EB2-AF77-43CE6B76225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5BC91-A095-4ACA-945D-4D0B383AB939}" type="datetime1">
              <a:rPr lang="en-AU"/>
              <a:pPr>
                <a:defRPr/>
              </a:pPr>
              <a:t>7/03/2014</a:t>
            </a:fld>
            <a:endParaRPr lang="en-A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C1121-25A3-46B8-8D43-8A853A467FA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916E4-7868-4E26-9C61-E009B5EBD78C}" type="datetime1">
              <a:rPr lang="en-AU"/>
              <a:pPr>
                <a:defRPr/>
              </a:pPr>
              <a:t>7/03/2014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26767-BD45-4AD8-8D1F-25AE0821C8A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E87E3-AB55-4442-883C-CD86C703FFFF}" type="datetime1">
              <a:rPr lang="en-AU"/>
              <a:pPr>
                <a:defRPr/>
              </a:pPr>
              <a:t>7/03/2014</a:t>
            </a:fld>
            <a:endParaRPr lang="en-A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59F73-BD76-493A-AE0B-86A65633E72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52732-DD76-4D25-9D26-EB58E03642C6}" type="datetime1">
              <a:rPr lang="en-AU"/>
              <a:pPr>
                <a:defRPr/>
              </a:pPr>
              <a:t>7/03/2014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2EAAD-B37A-4D27-99C7-617CC552738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783D2-6015-4EBF-8DE3-7B74D21AABA4}" type="datetime1">
              <a:rPr lang="en-AU"/>
              <a:pPr>
                <a:defRPr/>
              </a:pPr>
              <a:t>7/03/2014</a:t>
            </a:fld>
            <a:endParaRPr lang="en-A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D7236-A48A-49F5-A5D5-B47B3EF2F8A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609C3-2424-4C22-B6D4-71C7C312EA53}" type="datetime1">
              <a:rPr lang="en-AU"/>
              <a:pPr>
                <a:defRPr/>
              </a:pPr>
              <a:t>7/03/2014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42E16-907E-4E06-948F-28CB73BE95B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190E6-C939-426E-AD55-C24C12FCAC2A}" type="datetime1">
              <a:rPr lang="en-AU"/>
              <a:pPr>
                <a:defRPr/>
              </a:pPr>
              <a:t>7/03/2014</a:t>
            </a:fld>
            <a:endParaRPr lang="en-A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E40EC-5D6E-477E-A96E-BE0F70A5B35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DAE89-B991-46C2-B353-6E099F2B7A45}" type="datetime1">
              <a:rPr lang="en-AU"/>
              <a:pPr>
                <a:defRPr/>
              </a:pPr>
              <a:t>7/03/2014</a:t>
            </a:fld>
            <a:endParaRPr lang="en-A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C4AA2-AD09-4ADA-B029-1D29F50E235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2F650-A6E8-4CEE-B573-E51C1FFBB991}" type="datetime1">
              <a:rPr lang="en-AU"/>
              <a:pPr>
                <a:defRPr/>
              </a:pPr>
              <a:t>7/03/2014</a:t>
            </a:fld>
            <a:endParaRPr lang="en-A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55A77-02B0-438B-B485-E95E2F01953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29B7B-65FD-4032-A4B9-DAB508F0302A}" type="datetime1">
              <a:rPr lang="en-AU"/>
              <a:pPr>
                <a:defRPr/>
              </a:pPr>
              <a:t>7/03/2014</a:t>
            </a:fld>
            <a:endParaRPr lang="en-A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20918-998F-4287-9A97-23033752FB3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723A1-F52B-45DB-9DE8-BAE7C63CED72}" type="datetime1">
              <a:rPr lang="en-AU"/>
              <a:pPr>
                <a:defRPr/>
              </a:pPr>
              <a:t>7/03/2014</a:t>
            </a:fld>
            <a:endParaRPr lang="en-A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1EAC-A5CD-48F8-BBAF-673CA1727A9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6942DBDE-929A-4CAE-B583-A944A0C40356}" type="datetime1">
              <a:rPr lang="en-AU"/>
              <a:pPr>
                <a:defRPr/>
              </a:pPr>
              <a:t>7/03/2014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58EDE476-DABF-40BA-958E-9C8DE391745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39" r:id="rId2"/>
    <p:sldLayoutId id="2147483841" r:id="rId3"/>
    <p:sldLayoutId id="2147483838" r:id="rId4"/>
    <p:sldLayoutId id="2147483837" r:id="rId5"/>
    <p:sldLayoutId id="2147483836" r:id="rId6"/>
    <p:sldLayoutId id="2147483842" r:id="rId7"/>
    <p:sldLayoutId id="2147483843" r:id="rId8"/>
    <p:sldLayoutId id="2147483844" r:id="rId9"/>
    <p:sldLayoutId id="2147483835" r:id="rId10"/>
    <p:sldLayoutId id="2147483845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ma03comview.weebly.com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sdrv.ms/UvIWBC" TargetMode="External"/><Relationship Id="rId3" Type="http://schemas.openxmlformats.org/officeDocument/2006/relationships/hyperlink" Target="https://www.dropbox.com/sh/8vp36xxwf6pvztw/0lv4WMJNB2" TargetMode="External"/><Relationship Id="rId7" Type="http://schemas.openxmlformats.org/officeDocument/2006/relationships/hyperlink" Target="http://www.theage.com.au/tv/award-winners/show/vanguard/sex-lies-and-cigarettes-4280601.html" TargetMode="External"/><Relationship Id="rId2" Type="http://schemas.openxmlformats.org/officeDocument/2006/relationships/hyperlink" Target="http://tinyurl.com/MA03Comview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ropbox.com/sh/sezd00qwvt9rrlw/YDLInXz1mk" TargetMode="External"/><Relationship Id="rId11" Type="http://schemas.openxmlformats.org/officeDocument/2006/relationships/hyperlink" Target="https://www.dropbox.com/sh/6b144l89eip55yy/Y4KL7JqLGg" TargetMode="External"/><Relationship Id="rId5" Type="http://schemas.openxmlformats.org/officeDocument/2006/relationships/hyperlink" Target="https://www.dropbox.com/sh/qbnedtp6w5c83gh/lC4AqW3XJe" TargetMode="External"/><Relationship Id="rId10" Type="http://schemas.openxmlformats.org/officeDocument/2006/relationships/hyperlink" Target="https://docs.google.com/document/d/18S23EMd7kcHgO-tSdFzpd7bTMD0KQ5HEig_uNoklkuI/edit" TargetMode="External"/><Relationship Id="rId4" Type="http://schemas.openxmlformats.org/officeDocument/2006/relationships/hyperlink" Target="https://www.dropbox.com/sh/xmrynvbs0sumqzj/M8AxIzQFeN" TargetMode="External"/><Relationship Id="rId9" Type="http://schemas.openxmlformats.org/officeDocument/2006/relationships/hyperlink" Target="https://www.dropbox.com/s/4ilf07lg6pse9r1/Corporations%20and%20Obesity.wmv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mailto:ggoodingham@bne.catholic.edu.au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vcaa.vic.edu.au/Pages/foundation10/curriculum/index.asp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79588"/>
          </a:xfrm>
        </p:spPr>
        <p:txBody>
          <a:bodyPr/>
          <a:lstStyle/>
          <a:p>
            <a:r>
              <a:rPr lang="en-AU" sz="5400" smtClean="0"/>
              <a:t>Economics and Business</a:t>
            </a:r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063750"/>
          </a:xfrm>
        </p:spPr>
        <p:txBody>
          <a:bodyPr/>
          <a:lstStyle/>
          <a:p>
            <a:r>
              <a:rPr lang="en-AU" sz="4000" smtClean="0"/>
              <a:t>ACARA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Content Placeholder 2"/>
          <p:cNvSpPr>
            <a:spLocks noGrp="1"/>
          </p:cNvSpPr>
          <p:nvPr>
            <p:ph idx="1"/>
          </p:nvPr>
        </p:nvSpPr>
        <p:spPr>
          <a:xfrm>
            <a:off x="468313" y="2349500"/>
            <a:ext cx="8229600" cy="2044700"/>
          </a:xfrm>
        </p:spPr>
        <p:txBody>
          <a:bodyPr/>
          <a:lstStyle/>
          <a:p>
            <a:r>
              <a:rPr lang="en-AU" smtClean="0"/>
              <a:t>Research, analysis and synthesis</a:t>
            </a:r>
          </a:p>
          <a:p>
            <a:r>
              <a:rPr lang="en-AU" smtClean="0"/>
              <a:t>Application</a:t>
            </a:r>
          </a:p>
          <a:p>
            <a:r>
              <a:rPr lang="en-AU" smtClean="0"/>
              <a:t>Collaborative decision-making</a:t>
            </a:r>
          </a:p>
          <a:p>
            <a:r>
              <a:rPr lang="en-AU" smtClean="0"/>
              <a:t>Reflection, evaluation and communication</a:t>
            </a:r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Economics and Business Skills</a:t>
            </a:r>
          </a:p>
        </p:txBody>
      </p:sp>
      <p:sp>
        <p:nvSpPr>
          <p:cNvPr id="23555" name="TextBox 3"/>
          <p:cNvSpPr txBox="1">
            <a:spLocks noChangeArrowheads="1"/>
          </p:cNvSpPr>
          <p:nvPr/>
        </p:nvSpPr>
        <p:spPr bwMode="auto">
          <a:xfrm>
            <a:off x="6516688" y="4829175"/>
            <a:ext cx="17954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latin typeface="Candara" pitchFamily="34" charset="0"/>
              </a:rPr>
              <a:t>P12 of document</a:t>
            </a:r>
          </a:p>
        </p:txBody>
      </p:sp>
      <p:sp>
        <p:nvSpPr>
          <p:cNvPr id="23556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C01EF5F-4BA7-4328-8F28-023D2673A342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A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Content Placeholder 2"/>
          <p:cNvSpPr>
            <a:spLocks noGrp="1"/>
          </p:cNvSpPr>
          <p:nvPr>
            <p:ph idx="1"/>
          </p:nvPr>
        </p:nvSpPr>
        <p:spPr>
          <a:xfrm>
            <a:off x="323850" y="2492375"/>
            <a:ext cx="8578850" cy="3529013"/>
          </a:xfrm>
        </p:spPr>
        <p:txBody>
          <a:bodyPr/>
          <a:lstStyle/>
          <a:p>
            <a:r>
              <a:rPr lang="en-AU" smtClean="0"/>
              <a:t>Identifying and clarifying economic and business issues</a:t>
            </a:r>
          </a:p>
          <a:p>
            <a:r>
              <a:rPr lang="en-AU" smtClean="0"/>
              <a:t>Interpreting and critiquing media messages</a:t>
            </a:r>
          </a:p>
          <a:p>
            <a:r>
              <a:rPr lang="en-AU" smtClean="0"/>
              <a:t>Developing and applying economic and business reasoning</a:t>
            </a:r>
          </a:p>
          <a:p>
            <a:r>
              <a:rPr lang="en-AU" smtClean="0"/>
              <a:t>Developing teamwork skills to make effective, informed decisions</a:t>
            </a:r>
          </a:p>
          <a:p>
            <a:r>
              <a:rPr lang="en-AU" smtClean="0"/>
              <a:t>Evaluating economic, social and environmental consequences of proposed decisions</a:t>
            </a:r>
          </a:p>
          <a:p>
            <a:endParaRPr lang="en-AU" smtClean="0"/>
          </a:p>
        </p:txBody>
      </p:sp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Learning experiences</a:t>
            </a:r>
          </a:p>
        </p:txBody>
      </p:sp>
      <p:sp>
        <p:nvSpPr>
          <p:cNvPr id="24579" name="TextBox 3"/>
          <p:cNvSpPr txBox="1">
            <a:spLocks noChangeArrowheads="1"/>
          </p:cNvSpPr>
          <p:nvPr/>
        </p:nvSpPr>
        <p:spPr bwMode="auto">
          <a:xfrm>
            <a:off x="6118225" y="6291263"/>
            <a:ext cx="1793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latin typeface="Candara" pitchFamily="34" charset="0"/>
              </a:rPr>
              <a:t>P13 of document</a:t>
            </a:r>
          </a:p>
        </p:txBody>
      </p:sp>
      <p:sp>
        <p:nvSpPr>
          <p:cNvPr id="24580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0C8EF13-AF97-4108-936C-8543D5ADE645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A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9750" y="1217613"/>
          <a:ext cx="8280400" cy="56165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80920"/>
              </a:tblGrid>
              <a:tr h="51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Semester 2 ‘Financial literacy and Accounting’</a:t>
                      </a:r>
                      <a:endParaRPr lang="en-A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939" marR="58939" marT="0" marB="0" anchor="ctr"/>
                </a:tc>
              </a:tr>
              <a:tr h="5106022">
                <a:tc>
                  <a:txBody>
                    <a:bodyPr/>
                    <a:lstStyle/>
                    <a:p>
                      <a:pPr marL="457200" indent="-457200"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en-US" sz="3200" dirty="0" smtClean="0">
                          <a:effectLst/>
                        </a:rPr>
                        <a:t>What is money?</a:t>
                      </a:r>
                    </a:p>
                    <a:p>
                      <a:pPr marL="457200" indent="-457200"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en-US" sz="3200" dirty="0" smtClean="0">
                          <a:effectLst/>
                        </a:rPr>
                        <a:t>Managing</a:t>
                      </a:r>
                      <a:r>
                        <a:rPr lang="en-US" sz="3200" baseline="0" dirty="0" smtClean="0">
                          <a:effectLst/>
                        </a:rPr>
                        <a:t> personal finances</a:t>
                      </a:r>
                      <a:endParaRPr lang="en-US" sz="3200" dirty="0" smtClean="0">
                        <a:effectLst/>
                      </a:endParaRPr>
                    </a:p>
                    <a:p>
                      <a:pPr marL="457200" indent="-457200"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en-US" sz="3200" dirty="0" smtClean="0">
                          <a:effectLst/>
                        </a:rPr>
                        <a:t>Consumer choice</a:t>
                      </a:r>
                    </a:p>
                    <a:p>
                      <a:pPr marL="457200" indent="-457200"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en-US" sz="3200" baseline="0" dirty="0" smtClean="0">
                          <a:effectLst/>
                        </a:rPr>
                        <a:t>Financial institution marketplace</a:t>
                      </a:r>
                    </a:p>
                    <a:p>
                      <a:pPr marL="457200" indent="-457200"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en-US" sz="3200" baseline="0" dirty="0" smtClean="0">
                          <a:effectLst/>
                        </a:rPr>
                        <a:t>Business finances</a:t>
                      </a:r>
                    </a:p>
                    <a:p>
                      <a:pPr marL="457200" indent="-457200"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en-US" sz="3200" baseline="0" dirty="0" smtClean="0">
                          <a:effectLst/>
                        </a:rPr>
                        <a:t>Cash books</a:t>
                      </a:r>
                      <a:endParaRPr lang="en-US" sz="3200" dirty="0" smtClean="0">
                        <a:effectLst/>
                      </a:endParaRPr>
                    </a:p>
                    <a:p>
                      <a:pPr marL="457200" indent="-457200"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en-US" sz="3200" dirty="0" smtClean="0">
                          <a:effectLst/>
                        </a:rPr>
                        <a:t>Account</a:t>
                      </a:r>
                      <a:r>
                        <a:rPr lang="en-US" sz="3200" baseline="0" dirty="0" smtClean="0">
                          <a:effectLst/>
                        </a:rPr>
                        <a:t> types and effects of transactions</a:t>
                      </a:r>
                      <a:endParaRPr lang="en-AU" sz="3200" dirty="0">
                        <a:effectLst/>
                      </a:endParaRPr>
                    </a:p>
                    <a:p>
                      <a:pPr marL="457200" indent="-457200"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en-AU" sz="3200" dirty="0" smtClean="0">
                          <a:effectLst/>
                        </a:rPr>
                        <a:t>Recording of financial transactions</a:t>
                      </a:r>
                      <a:endParaRPr lang="en-AU" sz="3200" dirty="0">
                        <a:effectLst/>
                      </a:endParaRPr>
                    </a:p>
                    <a:p>
                      <a:pPr marL="457200" indent="-457200"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en-AU" sz="3200" dirty="0" smtClean="0">
                          <a:effectLst/>
                        </a:rPr>
                        <a:t>Reporting of business finances</a:t>
                      </a:r>
                      <a:endParaRPr lang="en-AU" sz="3200" dirty="0">
                        <a:effectLst/>
                      </a:endParaRPr>
                    </a:p>
                  </a:txBody>
                  <a:tcPr marL="58939" marR="58939" marT="0" marB="0" anchor="ctr"/>
                </a:tc>
              </a:tr>
            </a:tbl>
          </a:graphicData>
        </a:graphic>
      </p:graphicFrame>
      <p:sp>
        <p:nvSpPr>
          <p:cNvPr id="25609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171EB8-8460-43E4-88D5-94068D64FB07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A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Content Placeholder 2"/>
          <p:cNvSpPr>
            <a:spLocks noGrp="1"/>
          </p:cNvSpPr>
          <p:nvPr>
            <p:ph idx="1"/>
          </p:nvPr>
        </p:nvSpPr>
        <p:spPr>
          <a:xfrm>
            <a:off x="468313" y="2781300"/>
            <a:ext cx="8434387" cy="2116138"/>
          </a:xfrm>
        </p:spPr>
        <p:txBody>
          <a:bodyPr/>
          <a:lstStyle/>
          <a:p>
            <a:r>
              <a:rPr lang="en-AU" smtClean="0"/>
              <a:t>The range of factors influencing consumer choice including marketing by financial institutions</a:t>
            </a:r>
          </a:p>
          <a:p>
            <a:r>
              <a:rPr lang="en-AU" smtClean="0"/>
              <a:t>Introducing financial recording for business</a:t>
            </a:r>
            <a:br>
              <a:rPr lang="en-AU" smtClean="0"/>
            </a:br>
            <a:r>
              <a:rPr lang="en-AU" smtClean="0"/>
              <a:t>(not from ACARA)</a:t>
            </a:r>
          </a:p>
        </p:txBody>
      </p:sp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Scope and sequence</a:t>
            </a:r>
          </a:p>
        </p:txBody>
      </p:sp>
      <p:sp>
        <p:nvSpPr>
          <p:cNvPr id="26627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F8820C4-4079-4CA4-8E41-D3088B279175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A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 smtClean="0"/>
              <a:t>Economics and Business Knowledge &amp; Understanding</a:t>
            </a:r>
            <a:endParaRPr lang="en-A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8" y="2309813"/>
            <a:ext cx="873442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" y="4689475"/>
            <a:ext cx="87534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Box 5"/>
          <p:cNvSpPr txBox="1">
            <a:spLocks noChangeArrowheads="1"/>
          </p:cNvSpPr>
          <p:nvPr/>
        </p:nvSpPr>
        <p:spPr bwMode="auto">
          <a:xfrm>
            <a:off x="471488" y="5473700"/>
            <a:ext cx="33321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latin typeface="Candara" pitchFamily="34" charset="0"/>
              </a:rPr>
              <a:t>regional and global  environment</a:t>
            </a:r>
          </a:p>
        </p:txBody>
      </p:sp>
      <p:sp>
        <p:nvSpPr>
          <p:cNvPr id="27653" name="Slide Number Placeholder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4B37130-F7BB-4A72-9A10-6D4E97DCE088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A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Content Placeholder 2"/>
          <p:cNvSpPr>
            <a:spLocks noGrp="1"/>
          </p:cNvSpPr>
          <p:nvPr>
            <p:ph idx="1"/>
          </p:nvPr>
        </p:nvSpPr>
        <p:spPr>
          <a:xfrm>
            <a:off x="395288" y="2852738"/>
            <a:ext cx="8229600" cy="2117725"/>
          </a:xfrm>
        </p:spPr>
        <p:txBody>
          <a:bodyPr/>
          <a:lstStyle/>
          <a:p>
            <a:r>
              <a:rPr lang="en-AU" smtClean="0"/>
              <a:t>Research, analysis and synthesis</a:t>
            </a:r>
          </a:p>
          <a:p>
            <a:r>
              <a:rPr lang="en-AU" smtClean="0"/>
              <a:t>Application</a:t>
            </a:r>
          </a:p>
          <a:p>
            <a:r>
              <a:rPr lang="en-AU" smtClean="0"/>
              <a:t>Collaborative decision-making</a:t>
            </a:r>
          </a:p>
          <a:p>
            <a:r>
              <a:rPr lang="en-AU" smtClean="0"/>
              <a:t>Reflection, evaluation and communication</a:t>
            </a:r>
          </a:p>
        </p:txBody>
      </p:sp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Economics and Business Skills</a:t>
            </a:r>
          </a:p>
        </p:txBody>
      </p:sp>
      <p:sp>
        <p:nvSpPr>
          <p:cNvPr id="28675" name="Slide Number Placeholder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4AB0A42-D545-4ECA-999A-CD8174DCF8E8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A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27088" y="1844675"/>
          <a:ext cx="7632700" cy="3384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/>
                <a:gridCol w="3816424"/>
              </a:tblGrid>
              <a:tr h="413143">
                <a:tc gridSpan="2"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Current Electives</a:t>
                      </a:r>
                      <a:endParaRPr lang="en-AU" dirty="0"/>
                    </a:p>
                  </a:txBody>
                  <a:tcPr marL="82321" marR="82321"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</a:tr>
              <a:tr h="413143">
                <a:tc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Manage Your Money</a:t>
                      </a:r>
                      <a:endParaRPr lang="en-AU" b="1" dirty="0"/>
                    </a:p>
                  </a:txBody>
                  <a:tcPr marL="82321" marR="823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Entrepreneurs</a:t>
                      </a:r>
                      <a:r>
                        <a:rPr lang="en-AU" b="1" baseline="0" dirty="0" smtClean="0"/>
                        <a:t> Rock!</a:t>
                      </a:r>
                      <a:endParaRPr lang="en-AU" b="1" dirty="0"/>
                    </a:p>
                  </a:txBody>
                  <a:tcPr marL="82321" marR="82321"/>
                </a:tc>
              </a:tr>
              <a:tr h="413143">
                <a:tc>
                  <a:txBody>
                    <a:bodyPr/>
                    <a:lstStyle/>
                    <a:p>
                      <a:r>
                        <a:rPr lang="en-AU" dirty="0" smtClean="0"/>
                        <a:t>Personal Finance:</a:t>
                      </a:r>
                      <a:endParaRPr lang="en-AU" dirty="0"/>
                    </a:p>
                  </a:txBody>
                  <a:tcPr marL="82321" marR="82321"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Business Enterprises:</a:t>
                      </a:r>
                      <a:endParaRPr lang="en-AU" dirty="0"/>
                    </a:p>
                  </a:txBody>
                  <a:tcPr marL="82321" marR="82321"/>
                </a:tc>
              </a:tr>
              <a:tr h="1018708">
                <a:tc>
                  <a:txBody>
                    <a:bodyPr/>
                    <a:lstStyle/>
                    <a:p>
                      <a:r>
                        <a:rPr lang="en-AU" dirty="0" smtClean="0"/>
                        <a:t>Earning an income, spending and saving, borrowing, managing, investing,  budgeting</a:t>
                      </a:r>
                      <a:endParaRPr lang="en-AU" dirty="0"/>
                    </a:p>
                  </a:txBody>
                  <a:tcPr marL="82321" marR="82321"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Entrepreneurs, planning for success and business operations</a:t>
                      </a:r>
                      <a:endParaRPr lang="en-AU" dirty="0"/>
                    </a:p>
                  </a:txBody>
                  <a:tcPr marL="82321" marR="82321"/>
                </a:tc>
              </a:tr>
              <a:tr h="413143">
                <a:tc>
                  <a:txBody>
                    <a:bodyPr/>
                    <a:lstStyle/>
                    <a:p>
                      <a:r>
                        <a:rPr lang="en-AU" dirty="0" smtClean="0"/>
                        <a:t>Consume Finance:</a:t>
                      </a:r>
                      <a:endParaRPr lang="en-AU" dirty="0"/>
                    </a:p>
                  </a:txBody>
                  <a:tcPr marL="82321" marR="82321"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Establishing a Business:</a:t>
                      </a:r>
                      <a:endParaRPr lang="en-AU" dirty="0"/>
                    </a:p>
                  </a:txBody>
                  <a:tcPr marL="82321" marR="82321"/>
                </a:tc>
              </a:tr>
              <a:tr h="713096">
                <a:tc>
                  <a:txBody>
                    <a:bodyPr/>
                    <a:lstStyle/>
                    <a:p>
                      <a:r>
                        <a:rPr lang="en-AU" dirty="0" smtClean="0"/>
                        <a:t>Choices, decisions, protection ,</a:t>
                      </a:r>
                      <a:r>
                        <a:rPr lang="en-AU" baseline="0" dirty="0" smtClean="0"/>
                        <a:t> payment choices</a:t>
                      </a:r>
                      <a:endParaRPr lang="en-AU" dirty="0"/>
                    </a:p>
                  </a:txBody>
                  <a:tcPr marL="82321" marR="82321"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Promoting, selling techniques, targeting</a:t>
                      </a:r>
                      <a:r>
                        <a:rPr lang="en-AU" baseline="0" dirty="0" smtClean="0"/>
                        <a:t> consumers, </a:t>
                      </a:r>
                      <a:endParaRPr lang="en-AU" dirty="0"/>
                    </a:p>
                  </a:txBody>
                  <a:tcPr marL="82321" marR="82321"/>
                </a:tc>
              </a:tr>
            </a:tbl>
          </a:graphicData>
        </a:graphic>
      </p:graphicFrame>
      <p:sp>
        <p:nvSpPr>
          <p:cNvPr id="297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Year 9</a:t>
            </a:r>
          </a:p>
        </p:txBody>
      </p:sp>
      <p:sp>
        <p:nvSpPr>
          <p:cNvPr id="29720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C90630E-511C-44DF-9259-4774B18FC3B4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AU"/>
          </a:p>
        </p:txBody>
      </p:sp>
      <p:sp>
        <p:nvSpPr>
          <p:cNvPr id="29721" name="TextBox 2"/>
          <p:cNvSpPr txBox="1">
            <a:spLocks noChangeArrowheads="1"/>
          </p:cNvSpPr>
          <p:nvPr/>
        </p:nvSpPr>
        <p:spPr bwMode="auto">
          <a:xfrm>
            <a:off x="1331913" y="5595938"/>
            <a:ext cx="67691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000">
                <a:latin typeface="Candara" pitchFamily="34" charset="0"/>
              </a:rPr>
              <a:t>Text: Commerce in Action  Harper G &amp; Mulas R McGraw-Hill</a:t>
            </a:r>
          </a:p>
          <a:p>
            <a:r>
              <a:rPr lang="en-AU" sz="2000">
                <a:latin typeface="Candara" pitchFamily="34" charset="0"/>
              </a:rPr>
              <a:t>MoneySmart – ASIC - website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1143000"/>
          </a:xfrm>
        </p:spPr>
        <p:txBody>
          <a:bodyPr/>
          <a:lstStyle/>
          <a:p>
            <a:r>
              <a:rPr lang="en-AU" smtClean="0"/>
              <a:t>Years 9 &amp; 10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513" y="2492375"/>
            <a:ext cx="884872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Box 3"/>
          <p:cNvSpPr txBox="1">
            <a:spLocks noChangeArrowheads="1"/>
          </p:cNvSpPr>
          <p:nvPr/>
        </p:nvSpPr>
        <p:spPr bwMode="auto">
          <a:xfrm>
            <a:off x="5867400" y="6237288"/>
            <a:ext cx="17954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latin typeface="Candara" pitchFamily="34" charset="0"/>
              </a:rPr>
              <a:t>P15 of document</a:t>
            </a:r>
          </a:p>
        </p:txBody>
      </p:sp>
      <p:sp>
        <p:nvSpPr>
          <p:cNvPr id="30724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5C8B137-0EBC-48C5-AA87-09E0D13E73E9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A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>
          <a:xfrm>
            <a:off x="457200" y="144463"/>
            <a:ext cx="5457825" cy="1143000"/>
          </a:xfrm>
        </p:spPr>
        <p:txBody>
          <a:bodyPr/>
          <a:lstStyle/>
          <a:p>
            <a:r>
              <a:rPr lang="en-AU" smtClean="0"/>
              <a:t>Depth studies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00213"/>
            <a:ext cx="901065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Box 3"/>
          <p:cNvSpPr txBox="1">
            <a:spLocks noChangeArrowheads="1"/>
          </p:cNvSpPr>
          <p:nvPr/>
        </p:nvSpPr>
        <p:spPr bwMode="auto">
          <a:xfrm>
            <a:off x="6227763" y="6269038"/>
            <a:ext cx="17954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latin typeface="Candara" pitchFamily="34" charset="0"/>
              </a:rPr>
              <a:t>P17 of document</a:t>
            </a:r>
          </a:p>
        </p:txBody>
      </p:sp>
      <p:sp>
        <p:nvSpPr>
          <p:cNvPr id="5" name="Cloud Callout 4"/>
          <p:cNvSpPr/>
          <p:nvPr/>
        </p:nvSpPr>
        <p:spPr>
          <a:xfrm>
            <a:off x="5915025" y="0"/>
            <a:ext cx="3095625" cy="1481138"/>
          </a:xfrm>
          <a:prstGeom prst="cloudCallout">
            <a:avLst>
              <a:gd name="adj1" fmla="val -47030"/>
              <a:gd name="adj2" fmla="val 22185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tx1"/>
                </a:solidFill>
              </a:rPr>
              <a:t>Integration of curriculum areas?????</a:t>
            </a:r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3174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7381CB3-B220-4828-8A55-D6E943E8F97E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A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Year 7 &amp; 8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3213" y="2565400"/>
            <a:ext cx="85725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Box 3"/>
          <p:cNvSpPr txBox="1">
            <a:spLocks noChangeArrowheads="1"/>
          </p:cNvSpPr>
          <p:nvPr/>
        </p:nvSpPr>
        <p:spPr bwMode="auto">
          <a:xfrm>
            <a:off x="5940425" y="6381750"/>
            <a:ext cx="17954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latin typeface="Candara" pitchFamily="34" charset="0"/>
              </a:rPr>
              <a:t>P16 of document</a:t>
            </a:r>
          </a:p>
        </p:txBody>
      </p:sp>
      <p:sp>
        <p:nvSpPr>
          <p:cNvPr id="32772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7C876D8-17A1-461F-9CA8-C5F1BE1503BE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A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2"/>
          <p:cNvSpPr>
            <a:spLocks noGrp="1"/>
          </p:cNvSpPr>
          <p:nvPr>
            <p:ph idx="1"/>
          </p:nvPr>
        </p:nvSpPr>
        <p:spPr>
          <a:xfrm>
            <a:off x="468313" y="2205038"/>
            <a:ext cx="8675687" cy="4392612"/>
          </a:xfrm>
        </p:spPr>
        <p:txBody>
          <a:bodyPr/>
          <a:lstStyle/>
          <a:p>
            <a:r>
              <a:rPr lang="en-AU" smtClean="0"/>
              <a:t>20 hours per year (ACARA)</a:t>
            </a:r>
          </a:p>
          <a:p>
            <a:r>
              <a:rPr lang="en-AU" smtClean="0"/>
              <a:t>Working backwards</a:t>
            </a:r>
          </a:p>
          <a:p>
            <a:r>
              <a:rPr lang="en-AU" smtClean="0"/>
              <a:t>Years 9 and 10 electives</a:t>
            </a:r>
          </a:p>
          <a:p>
            <a:r>
              <a:rPr lang="en-AU" smtClean="0"/>
              <a:t>Year 9: 5 lessons per cycle = 30 hours per semester elective</a:t>
            </a:r>
          </a:p>
          <a:p>
            <a:r>
              <a:rPr lang="en-AU" smtClean="0"/>
              <a:t>Year 10: 7 lessons per cycle approx 45 min lessons = 42 hours per semester elective</a:t>
            </a:r>
          </a:p>
          <a:p>
            <a:r>
              <a:rPr lang="en-AU" smtClean="0"/>
              <a:t>Ignoring ‘work and work futures’ as this is covered in PSDE in both years 9 and 10</a:t>
            </a:r>
          </a:p>
          <a:p>
            <a:r>
              <a:rPr lang="en-AU" smtClean="0"/>
              <a:t>Document – Shape of Economics and Business</a:t>
            </a:r>
          </a:p>
          <a:p>
            <a:endParaRPr lang="en-AU" smtClean="0"/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At Siena Catholic College</a:t>
            </a: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C86082B-6FD8-4466-8451-A1F7C714D5D8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A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2708275"/>
            <a:ext cx="8229600" cy="2909888"/>
          </a:xfrm>
        </p:spPr>
        <p:txBody>
          <a:bodyPr rtlCol="0">
            <a:normAutofit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 smtClean="0"/>
              <a:t>Resources</a:t>
            </a:r>
            <a:r>
              <a:rPr lang="en-AU" dirty="0"/>
              <a:t>, courses, websites ….. years 8 – 10 Economics and Business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Geoffrey O’Neill   gon@gwsc.vic.edu.au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Glen Waverley Secondary </a:t>
            </a:r>
            <a:r>
              <a:rPr lang="en-AU" dirty="0" smtClean="0"/>
              <a:t>College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u="sng" dirty="0">
                <a:hlinkClick r:id="rId2"/>
              </a:rPr>
              <a:t>http://ma03comview.weebly.com</a:t>
            </a:r>
            <a:r>
              <a:rPr lang="en-AU" u="sng" dirty="0" smtClean="0">
                <a:hlinkClick r:id="rId2"/>
              </a:rPr>
              <a:t>/</a:t>
            </a:r>
            <a:endParaRPr lang="en-AU" dirty="0"/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 err="1"/>
              <a:t>weebly</a:t>
            </a:r>
            <a:r>
              <a:rPr lang="en-AU" dirty="0"/>
              <a:t> – create own websites for free</a:t>
            </a:r>
          </a:p>
          <a:p>
            <a:pPr marL="274320" indent="-274320" fontAlgn="auto">
              <a:spcAft>
                <a:spcPts val="0"/>
              </a:spcAft>
              <a:defRPr/>
            </a:pPr>
            <a:endParaRPr lang="en-AU" dirty="0"/>
          </a:p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 smtClean="0"/>
              <a:t>A resource from Victoria</a:t>
            </a:r>
            <a:br>
              <a:rPr lang="en-AU" dirty="0" smtClean="0"/>
            </a:br>
            <a:r>
              <a:rPr lang="en-AU" dirty="0" err="1" smtClean="0"/>
              <a:t>Comview</a:t>
            </a:r>
            <a:r>
              <a:rPr lang="en-AU" dirty="0" smtClean="0"/>
              <a:t> 2013</a:t>
            </a:r>
            <a:endParaRPr lang="en-AU" dirty="0"/>
          </a:p>
        </p:txBody>
      </p:sp>
      <p:sp>
        <p:nvSpPr>
          <p:cNvPr id="33795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31E85C9-FE40-468E-903B-A0EE45AAC46D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A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Content Placeholder 2"/>
          <p:cNvSpPr>
            <a:spLocks noGrp="1"/>
          </p:cNvSpPr>
          <p:nvPr>
            <p:ph idx="1"/>
          </p:nvPr>
        </p:nvSpPr>
        <p:spPr>
          <a:xfrm>
            <a:off x="1619250" y="1989138"/>
            <a:ext cx="5915025" cy="4708525"/>
          </a:xfrm>
        </p:spPr>
        <p:txBody>
          <a:bodyPr/>
          <a:lstStyle/>
          <a:p>
            <a:pPr marL="0" indent="0">
              <a:buFont typeface="Symbol" pitchFamily="18" charset="2"/>
              <a:buNone/>
            </a:pPr>
            <a:r>
              <a:rPr lang="en-AU" b="1" smtClean="0"/>
              <a:t>Select the following Links:</a:t>
            </a:r>
            <a:br>
              <a:rPr lang="en-AU" b="1" smtClean="0"/>
            </a:br>
            <a:r>
              <a:rPr lang="en-AU" b="1" smtClean="0">
                <a:hlinkClick r:id="rId2"/>
              </a:rPr>
              <a:t>PowerPoint Presentation</a:t>
            </a:r>
            <a:r>
              <a:rPr lang="en-AU" b="1" smtClean="0"/>
              <a:t/>
            </a:r>
            <a:br>
              <a:rPr lang="en-AU" b="1" smtClean="0"/>
            </a:br>
            <a:r>
              <a:rPr lang="en-AU" b="1" smtClean="0">
                <a:hlinkClick r:id="rId3"/>
              </a:rPr>
              <a:t>Year 8 - Taking Care of Business</a:t>
            </a:r>
            <a:r>
              <a:rPr lang="en-AU" b="1" smtClean="0"/>
              <a:t/>
            </a:r>
            <a:br>
              <a:rPr lang="en-AU" b="1" smtClean="0"/>
            </a:br>
            <a:r>
              <a:rPr lang="en-AU" b="1" smtClean="0">
                <a:hlinkClick r:id="rId4"/>
              </a:rPr>
              <a:t>Year 8 - Do you want fries with that?</a:t>
            </a:r>
            <a:r>
              <a:rPr lang="en-AU" b="1" smtClean="0"/>
              <a:t/>
            </a:r>
            <a:br>
              <a:rPr lang="en-AU" b="1" smtClean="0"/>
            </a:br>
            <a:r>
              <a:rPr lang="en-AU" b="1" smtClean="0">
                <a:hlinkClick r:id="rId5"/>
              </a:rPr>
              <a:t>Year 8 - Asia Pacific and Aid</a:t>
            </a:r>
            <a:r>
              <a:rPr lang="en-AU" b="1" smtClean="0"/>
              <a:t/>
            </a:r>
            <a:br>
              <a:rPr lang="en-AU" b="1" smtClean="0"/>
            </a:br>
            <a:r>
              <a:rPr lang="en-AU" b="1" smtClean="0">
                <a:hlinkClick r:id="rId6"/>
              </a:rPr>
              <a:t>Year 9 Ideas</a:t>
            </a:r>
            <a:r>
              <a:rPr lang="en-AU" b="1" smtClean="0"/>
              <a:t/>
            </a:r>
            <a:br>
              <a:rPr lang="en-AU" b="1" smtClean="0"/>
            </a:br>
            <a:r>
              <a:rPr lang="en-AU" b="1" smtClean="0"/>
              <a:t>  - </a:t>
            </a:r>
            <a:r>
              <a:rPr lang="en-AU" b="1" smtClean="0">
                <a:hlinkClick r:id="rId7"/>
              </a:rPr>
              <a:t>Cigarettes in Asia Weblink</a:t>
            </a:r>
            <a:r>
              <a:rPr lang="en-AU" b="1" smtClean="0"/>
              <a:t/>
            </a:r>
            <a:br>
              <a:rPr lang="en-AU" b="1" smtClean="0"/>
            </a:br>
            <a:r>
              <a:rPr lang="en-AU" b="1" smtClean="0"/>
              <a:t>  - </a:t>
            </a:r>
            <a:r>
              <a:rPr lang="en-AU" b="1" smtClean="0">
                <a:hlinkClick r:id="rId8"/>
              </a:rPr>
              <a:t>Superbrands Food Doco</a:t>
            </a:r>
            <a:r>
              <a:rPr lang="en-AU" b="1" smtClean="0"/>
              <a:t/>
            </a:r>
            <a:br>
              <a:rPr lang="en-AU" b="1" smtClean="0"/>
            </a:br>
            <a:r>
              <a:rPr lang="en-AU" b="1" smtClean="0"/>
              <a:t>  - </a:t>
            </a:r>
            <a:r>
              <a:rPr lang="en-AU" b="1" smtClean="0">
                <a:hlinkClick r:id="rId9"/>
              </a:rPr>
              <a:t>Globesity (Foreign Correspondent)</a:t>
            </a:r>
            <a:r>
              <a:rPr lang="en-AU" b="1" smtClean="0"/>
              <a:t/>
            </a:r>
            <a:br>
              <a:rPr lang="en-AU" b="1" smtClean="0"/>
            </a:br>
            <a:r>
              <a:rPr lang="en-AU" b="1" smtClean="0"/>
              <a:t>Year 10 - Dollar$ and Sen$e </a:t>
            </a:r>
            <a:br>
              <a:rPr lang="en-AU" b="1" smtClean="0"/>
            </a:br>
            <a:r>
              <a:rPr lang="en-AU" b="1" smtClean="0"/>
              <a:t>  - </a:t>
            </a:r>
            <a:r>
              <a:rPr lang="en-AU" b="1" smtClean="0">
                <a:hlinkClick r:id="rId10"/>
              </a:rPr>
              <a:t>Curriculum</a:t>
            </a:r>
            <a:r>
              <a:rPr lang="en-AU" b="1" smtClean="0"/>
              <a:t/>
            </a:r>
            <a:br>
              <a:rPr lang="en-AU" b="1" smtClean="0"/>
            </a:br>
            <a:r>
              <a:rPr lang="en-AU" b="1" smtClean="0"/>
              <a:t>  - </a:t>
            </a:r>
            <a:r>
              <a:rPr lang="en-AU" b="1" smtClean="0">
                <a:hlinkClick r:id="rId11"/>
              </a:rPr>
              <a:t>Resources</a:t>
            </a:r>
            <a:r>
              <a:rPr lang="en-AU" b="1" smtClean="0"/>
              <a:t> </a:t>
            </a:r>
          </a:p>
          <a:p>
            <a:pPr marL="0" indent="0">
              <a:buFont typeface="Symbol" pitchFamily="18" charset="2"/>
              <a:buNone/>
            </a:pPr>
            <a:endParaRPr lang="en-AU" smtClean="0"/>
          </a:p>
        </p:txBody>
      </p:sp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Course, Resources and Websites</a:t>
            </a:r>
          </a:p>
        </p:txBody>
      </p:sp>
      <p:sp>
        <p:nvSpPr>
          <p:cNvPr id="34819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24F499B-6EAF-489A-A102-CF3EB559C6BD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A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en-AU" dirty="0" smtClean="0"/>
              <a:t>Investigating </a:t>
            </a:r>
            <a:r>
              <a:rPr lang="en-AU" dirty="0"/>
              <a:t>jobs and skills – </a:t>
            </a: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Do </a:t>
            </a:r>
            <a:r>
              <a:rPr lang="en-AU" dirty="0"/>
              <a:t>you want fries with that?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en-AU" dirty="0"/>
              <a:t>Taking care of business</a:t>
            </a:r>
          </a:p>
          <a:p>
            <a:pPr marL="1165225" indent="-531813" fontAlgn="auto">
              <a:spcAft>
                <a:spcPts val="0"/>
              </a:spcAft>
              <a:defRPr/>
            </a:pPr>
            <a:r>
              <a:rPr lang="en-AU" dirty="0"/>
              <a:t>Economic knowledge and understanding</a:t>
            </a:r>
          </a:p>
          <a:p>
            <a:pPr marL="1165225" indent="-531813" fontAlgn="auto">
              <a:spcAft>
                <a:spcPts val="0"/>
              </a:spcAft>
              <a:defRPr/>
            </a:pPr>
            <a:r>
              <a:rPr lang="en-AU" dirty="0"/>
              <a:t>Economic reasoning and interpretation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lphaLcParenR" startAt="3"/>
              <a:defRPr/>
            </a:pPr>
            <a:r>
              <a:rPr lang="en-AU" dirty="0"/>
              <a:t>Australian aid</a:t>
            </a:r>
          </a:p>
          <a:p>
            <a:pPr marL="1165225" indent="-531813" fontAlgn="auto">
              <a:spcAft>
                <a:spcPts val="0"/>
              </a:spcAft>
              <a:defRPr/>
            </a:pPr>
            <a:r>
              <a:rPr lang="en-AU" dirty="0"/>
              <a:t>Unit on Asia Pacific, focus on</a:t>
            </a:r>
          </a:p>
          <a:p>
            <a:pPr marL="1165225" indent="-531813" fontAlgn="auto">
              <a:spcAft>
                <a:spcPts val="0"/>
              </a:spcAft>
              <a:defRPr/>
            </a:pPr>
            <a:r>
              <a:rPr lang="en-AU" dirty="0"/>
              <a:t>Developing economies –v- established economies - GDP as mapping activity, International trade </a:t>
            </a:r>
          </a:p>
        </p:txBody>
      </p:sp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Year 8</a:t>
            </a:r>
          </a:p>
        </p:txBody>
      </p:sp>
      <p:sp>
        <p:nvSpPr>
          <p:cNvPr id="35843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88E0A8A-DF75-4243-99C4-B46FF6926035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A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2008188"/>
            <a:ext cx="8569325" cy="4824412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en-AU" dirty="0"/>
              <a:t>Year 9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More macro focus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Link to History curriculum: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Changing features of movements (unions)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New technology – industrial revolution – economies of scale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Imperialism</a:t>
            </a:r>
          </a:p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en-AU" dirty="0"/>
              <a:t>Year 10 (Year 9 in future)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Dollars and sense – personal finance and accounting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Avoiding scams, consumer rights, taxation, superannuation, spending money, credit and debt, investments, budgeting, interest, saving strategies, different ways to earn money</a:t>
            </a:r>
          </a:p>
          <a:p>
            <a:pPr marL="274320" indent="-274320" fontAlgn="auto">
              <a:spcAft>
                <a:spcPts val="0"/>
              </a:spcAft>
              <a:defRPr/>
            </a:pPr>
            <a:endParaRPr lang="en-AU" dirty="0"/>
          </a:p>
        </p:txBody>
      </p:sp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Year 9 and Year 10</a:t>
            </a:r>
          </a:p>
        </p:txBody>
      </p:sp>
      <p:sp>
        <p:nvSpPr>
          <p:cNvPr id="3686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DEA871C-1B8B-4384-94E5-EDA6735FD269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A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smtClean="0"/>
          </a:p>
        </p:txBody>
      </p:sp>
      <p:sp>
        <p:nvSpPr>
          <p:cNvPr id="37890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0E78470-5A98-4633-ADD2-C4F883933C55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AU"/>
          </a:p>
        </p:txBody>
      </p:sp>
      <p:sp>
        <p:nvSpPr>
          <p:cNvPr id="37891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800" smtClean="0"/>
              <a:t>ESSI Money</a:t>
            </a:r>
            <a:r>
              <a:rPr lang="en-AU" smtClean="0"/>
              <a:t/>
            </a:r>
            <a:br>
              <a:rPr lang="en-AU" smtClean="0"/>
            </a:br>
            <a:r>
              <a:rPr lang="en-AU" sz="2800" smtClean="0"/>
              <a:t>McClelland College Frankston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Content Placeholder 2"/>
          <p:cNvSpPr>
            <a:spLocks noGrp="1"/>
          </p:cNvSpPr>
          <p:nvPr>
            <p:ph idx="1"/>
          </p:nvPr>
        </p:nvSpPr>
        <p:spPr>
          <a:xfrm>
            <a:off x="1258888" y="2133600"/>
            <a:ext cx="5473700" cy="4248150"/>
          </a:xfrm>
        </p:spPr>
        <p:txBody>
          <a:bodyPr/>
          <a:lstStyle/>
          <a:p>
            <a:r>
              <a:rPr lang="en-AU" smtClean="0"/>
              <a:t>Personal Finance</a:t>
            </a:r>
          </a:p>
          <a:p>
            <a:r>
              <a:rPr lang="en-AU" smtClean="0"/>
              <a:t>Types of finance</a:t>
            </a:r>
          </a:p>
          <a:p>
            <a:r>
              <a:rPr lang="en-AU" smtClean="0"/>
              <a:t>Term deposits</a:t>
            </a:r>
          </a:p>
          <a:p>
            <a:r>
              <a:rPr lang="en-AU" smtClean="0"/>
              <a:t>Property</a:t>
            </a:r>
          </a:p>
          <a:p>
            <a:r>
              <a:rPr lang="en-AU" smtClean="0"/>
              <a:t>Government bonds – ASX listed</a:t>
            </a:r>
          </a:p>
          <a:p>
            <a:r>
              <a:rPr lang="en-AU" smtClean="0"/>
              <a:t>Corporate bonds</a:t>
            </a:r>
          </a:p>
          <a:p>
            <a:r>
              <a:rPr lang="en-AU" smtClean="0"/>
              <a:t>Gold bullion</a:t>
            </a:r>
          </a:p>
          <a:p>
            <a:r>
              <a:rPr lang="en-AU" smtClean="0"/>
              <a:t>Managed funds/balanced trust</a:t>
            </a:r>
          </a:p>
          <a:p>
            <a:r>
              <a:rPr lang="en-AU" smtClean="0"/>
              <a:t>Ethics of choices</a:t>
            </a:r>
          </a:p>
        </p:txBody>
      </p:sp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2400" smtClean="0"/>
              <a:t>Approaches to consumer and financial literacy years 9 and 10</a:t>
            </a:r>
            <a:br>
              <a:rPr lang="en-AU" sz="2400" smtClean="0"/>
            </a:br>
            <a:r>
              <a:rPr lang="en-AU" sz="2400" smtClean="0"/>
              <a:t>Nick Lloyd</a:t>
            </a:r>
            <a:br>
              <a:rPr lang="en-AU" sz="2400" smtClean="0"/>
            </a:br>
            <a:r>
              <a:rPr lang="en-AU" sz="2400" smtClean="0"/>
              <a:t>Melbourne Grammar School</a:t>
            </a:r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6D1975-1460-4808-AF0D-8212263DF79F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A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950" y="1557338"/>
            <a:ext cx="9036050" cy="5300662"/>
          </a:xfrm>
        </p:spPr>
        <p:txBody>
          <a:bodyPr rtlCol="0"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en-AU" sz="4100" b="1" dirty="0" smtClean="0"/>
              <a:t>Monopoly</a:t>
            </a:r>
            <a:endParaRPr lang="en-AU" sz="4100" b="1" dirty="0"/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First time – used to teach cash books – </a:t>
            </a:r>
            <a:r>
              <a:rPr lang="en-AU" dirty="0" smtClean="0"/>
              <a:t>develop </a:t>
            </a:r>
            <a:r>
              <a:rPr lang="en-AU" dirty="0"/>
              <a:t>their own cash books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Carry cash book through to next game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modified cash payment and cash receipt journals - cash flow statement and balance sheet – not given </a:t>
            </a:r>
            <a:r>
              <a:rPr lang="en-AU" dirty="0" smtClean="0"/>
              <a:t>money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5-6 boards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Sometimes allocate groups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Bring in food and </a:t>
            </a:r>
            <a:r>
              <a:rPr lang="en-AU" dirty="0" smtClean="0"/>
              <a:t>drink</a:t>
            </a:r>
            <a:endParaRPr lang="en-AU" dirty="0"/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2 periods each time through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At end, calculate assets and prepare balance sheet – next lesson is discussion of how economic events effected their financial circumstances</a:t>
            </a:r>
          </a:p>
          <a:p>
            <a:pPr marL="274320" indent="-274320" fontAlgn="auto">
              <a:spcAft>
                <a:spcPts val="0"/>
              </a:spcAft>
              <a:defRPr/>
            </a:pPr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/>
              <a:t>Glenn </a:t>
            </a:r>
            <a:r>
              <a:rPr lang="en-AU" dirty="0" err="1"/>
              <a:t>Fischmann</a:t>
            </a:r>
            <a:r>
              <a:rPr lang="en-AU" dirty="0"/>
              <a:t/>
            </a:r>
            <a:br>
              <a:rPr lang="en-AU" dirty="0"/>
            </a:br>
            <a:r>
              <a:rPr lang="en-AU" dirty="0"/>
              <a:t>Frankston High </a:t>
            </a:r>
            <a:r>
              <a:rPr lang="en-AU" dirty="0" smtClean="0"/>
              <a:t>School</a:t>
            </a:r>
            <a:endParaRPr lang="en-AU" dirty="0"/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4502567-1834-4DCB-8FD2-E7703E725E9F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A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Content Placeholder 2"/>
          <p:cNvSpPr>
            <a:spLocks noGrp="1"/>
          </p:cNvSpPr>
          <p:nvPr>
            <p:ph idx="1"/>
          </p:nvPr>
        </p:nvSpPr>
        <p:spPr>
          <a:xfrm>
            <a:off x="349250" y="2852738"/>
            <a:ext cx="8794750" cy="2952750"/>
          </a:xfrm>
        </p:spPr>
        <p:txBody>
          <a:bodyPr/>
          <a:lstStyle/>
          <a:p>
            <a:r>
              <a:rPr lang="en-AU" smtClean="0"/>
              <a:t>Starting money – can borrow but have a limit of .. </a:t>
            </a:r>
          </a:p>
          <a:p>
            <a:r>
              <a:rPr lang="en-AU" smtClean="0"/>
              <a:t>Stamp duty – 5%</a:t>
            </a:r>
          </a:p>
          <a:p>
            <a:r>
              <a:rPr lang="en-AU" smtClean="0"/>
              <a:t>Income tax 10%</a:t>
            </a:r>
          </a:p>
          <a:p>
            <a:r>
              <a:rPr lang="en-AU" smtClean="0"/>
              <a:t>Capital gains tax: 50%</a:t>
            </a:r>
          </a:p>
          <a:p>
            <a:r>
              <a:rPr lang="en-AU" smtClean="0"/>
              <a:t>Interest rate 10% - paid to bank every 15 mins</a:t>
            </a:r>
          </a:p>
          <a:p>
            <a:r>
              <a:rPr lang="en-AU" smtClean="0"/>
              <a:t>Leads to real estate assignment</a:t>
            </a:r>
          </a:p>
          <a:p>
            <a:endParaRPr lang="en-AU" smtClean="0"/>
          </a:p>
        </p:txBody>
      </p:sp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Variations for game 2</a:t>
            </a:r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4F7564E-533D-4438-BC4A-B20170D1CD67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A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Content Placeholder 2"/>
          <p:cNvSpPr>
            <a:spLocks noGrp="1"/>
          </p:cNvSpPr>
          <p:nvPr>
            <p:ph idx="1"/>
          </p:nvPr>
        </p:nvSpPr>
        <p:spPr>
          <a:xfrm>
            <a:off x="107950" y="954088"/>
            <a:ext cx="8785225" cy="6169025"/>
          </a:xfrm>
        </p:spPr>
        <p:txBody>
          <a:bodyPr/>
          <a:lstStyle/>
          <a:p>
            <a:r>
              <a:rPr lang="en-AU" sz="2000" smtClean="0">
                <a:solidFill>
                  <a:schemeClr val="tx1"/>
                </a:solidFill>
              </a:rPr>
              <a:t>First low income owners property – 30% off first property </a:t>
            </a:r>
          </a:p>
          <a:p>
            <a:r>
              <a:rPr lang="en-AU" sz="2000" smtClean="0">
                <a:solidFill>
                  <a:schemeClr val="tx1"/>
                </a:solidFill>
              </a:rPr>
              <a:t>Property boom – values increase by 10%</a:t>
            </a:r>
          </a:p>
          <a:p>
            <a:r>
              <a:rPr lang="en-AU" sz="2000" smtClean="0"/>
              <a:t>Rental price increases by 5%</a:t>
            </a:r>
          </a:p>
          <a:p>
            <a:r>
              <a:rPr lang="en-AU" sz="2000" smtClean="0"/>
              <a:t>Increase in housing spending – decreased DD of other things – unN hit</a:t>
            </a:r>
          </a:p>
          <a:p>
            <a:r>
              <a:rPr lang="en-AU" sz="2000" smtClean="0"/>
              <a:t>People default on home loans</a:t>
            </a:r>
          </a:p>
          <a:p>
            <a:r>
              <a:rPr lang="en-AU" sz="2000" smtClean="0"/>
              <a:t>House prices fall by 10% of face value</a:t>
            </a:r>
          </a:p>
          <a:p>
            <a:r>
              <a:rPr lang="en-AU" sz="2000" smtClean="0"/>
              <a:t>Rental prices decrease</a:t>
            </a:r>
          </a:p>
          <a:p>
            <a:r>
              <a:rPr lang="en-AU" sz="2000" smtClean="0"/>
              <a:t>GFC bonus payment - $200</a:t>
            </a:r>
          </a:p>
          <a:p>
            <a:r>
              <a:rPr lang="en-AU" sz="2000" smtClean="0"/>
              <a:t>Stimulus – building house or hotel 30% discount</a:t>
            </a:r>
          </a:p>
          <a:p>
            <a:r>
              <a:rPr lang="en-AU" sz="2000" smtClean="0"/>
              <a:t>Rail, power and water owners can increase prices by 50%</a:t>
            </a:r>
          </a:p>
          <a:p>
            <a:r>
              <a:rPr lang="en-AU" sz="2000" smtClean="0"/>
              <a:t>Stimulus payments cut</a:t>
            </a:r>
          </a:p>
          <a:p>
            <a:r>
              <a:rPr lang="en-AU" sz="2000" smtClean="0"/>
              <a:t>Economy is booming</a:t>
            </a:r>
          </a:p>
          <a:p>
            <a:r>
              <a:rPr lang="en-AU" sz="2000" smtClean="0"/>
              <a:t>Election coming up</a:t>
            </a:r>
          </a:p>
          <a:p>
            <a:r>
              <a:rPr lang="en-AU" sz="2000" smtClean="0"/>
              <a:t>New govt - Cut budget</a:t>
            </a:r>
          </a:p>
          <a:p>
            <a:r>
              <a:rPr lang="en-AU" sz="2000" smtClean="0"/>
              <a:t>2 richest players pay income to two poorest players</a:t>
            </a:r>
          </a:p>
          <a:p>
            <a:r>
              <a:rPr lang="en-AU" sz="2000" smtClean="0"/>
              <a:t>Population flees alien invasion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-103188"/>
            <a:ext cx="8578850" cy="1143001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 smtClean="0"/>
              <a:t>Variations game 3 – Government Policy</a:t>
            </a:r>
            <a:endParaRPr lang="en-AU" dirty="0"/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320499-ABE9-4174-AD02-62FDB3A95591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A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Content Placeholder 2"/>
          <p:cNvSpPr>
            <a:spLocks noGrp="1"/>
          </p:cNvSpPr>
          <p:nvPr>
            <p:ph idx="1"/>
          </p:nvPr>
        </p:nvSpPr>
        <p:spPr>
          <a:xfrm>
            <a:off x="323850" y="2012950"/>
            <a:ext cx="8569325" cy="4679950"/>
          </a:xfrm>
        </p:spPr>
        <p:txBody>
          <a:bodyPr/>
          <a:lstStyle/>
          <a:p>
            <a:r>
              <a:rPr lang="en-AU" smtClean="0"/>
              <a:t>Why does 2-3% inflation have to be goal</a:t>
            </a:r>
          </a:p>
          <a:p>
            <a:r>
              <a:rPr lang="en-AU" smtClean="0"/>
              <a:t>Why not 2-3% deflation</a:t>
            </a:r>
          </a:p>
          <a:p>
            <a:r>
              <a:rPr lang="en-AU" smtClean="0"/>
              <a:t>At present, everyone (private and public) has too much debt – need to keep value of currency low so that debt does not increase to detriment of savers rather than investors (borrowers)</a:t>
            </a:r>
          </a:p>
          <a:p>
            <a:r>
              <a:rPr lang="en-AU" smtClean="0"/>
              <a:t>Anyone on fixed income / with savings – detrimental effect</a:t>
            </a:r>
          </a:p>
          <a:p>
            <a:r>
              <a:rPr lang="en-AU" smtClean="0"/>
              <a:t>Super industry is powerful. No one is lobbying against this industry.</a:t>
            </a:r>
          </a:p>
          <a:p>
            <a:r>
              <a:rPr lang="en-AU" smtClean="0"/>
              <a:t>Increase to 12% high</a:t>
            </a:r>
          </a:p>
          <a:p>
            <a:r>
              <a:rPr lang="en-AU" smtClean="0"/>
              <a:t>Super concessions are big burden on budget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/>
              <a:t>Alan Kohler ABC News/Eureka Report</a:t>
            </a:r>
            <a:br>
              <a:rPr lang="en-AU" dirty="0"/>
            </a:br>
            <a:r>
              <a:rPr lang="en-AU" dirty="0"/>
              <a:t>Trends in various economic </a:t>
            </a:r>
            <a:r>
              <a:rPr lang="en-AU" dirty="0" smtClean="0"/>
              <a:t>indices</a:t>
            </a:r>
            <a:endParaRPr lang="en-AU" dirty="0"/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A4B015E-9B4D-4A32-BA8E-D189059CF456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A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492375"/>
            <a:ext cx="8002587" cy="5141913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en-AU" dirty="0" smtClean="0"/>
              <a:t>Strands</a:t>
            </a:r>
            <a:r>
              <a:rPr lang="en-AU" dirty="0"/>
              <a:t>: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Economics and business knowledge and understanding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Economics and business skills</a:t>
            </a:r>
          </a:p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en-AU" dirty="0" smtClean="0"/>
              <a:t>Key </a:t>
            </a:r>
            <a:r>
              <a:rPr lang="en-AU" dirty="0"/>
              <a:t>ideas: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Resource allocation and making choices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The business environment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Consumer and financial literacy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AU" dirty="0"/>
              <a:t>Work and work futures</a:t>
            </a:r>
          </a:p>
          <a:p>
            <a:pPr marL="274320" indent="-274320" fontAlgn="auto">
              <a:spcAft>
                <a:spcPts val="0"/>
              </a:spcAft>
              <a:defRPr/>
            </a:pPr>
            <a:endParaRPr lang="en-AU" dirty="0"/>
          </a:p>
        </p:txBody>
      </p:sp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ACARA Economics and Business</a:t>
            </a: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F935C36-E517-498B-80C3-05FCBA380269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AU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Content Placeholder 1"/>
          <p:cNvSpPr>
            <a:spLocks noGrp="1"/>
          </p:cNvSpPr>
          <p:nvPr>
            <p:ph idx="1"/>
          </p:nvPr>
        </p:nvSpPr>
        <p:spPr>
          <a:xfrm>
            <a:off x="871538" y="2674938"/>
            <a:ext cx="5500687" cy="2482850"/>
          </a:xfrm>
        </p:spPr>
        <p:txBody>
          <a:bodyPr/>
          <a:lstStyle/>
          <a:p>
            <a:r>
              <a:rPr lang="en-AU" smtClean="0">
                <a:hlinkClick r:id="rId2"/>
              </a:rPr>
              <a:t>ggoodingham@bne.catholic.edu.au</a:t>
            </a:r>
            <a:endParaRPr lang="en-AU" smtClean="0"/>
          </a:p>
          <a:p>
            <a:r>
              <a:rPr lang="en-AU" smtClean="0"/>
              <a:t>Siena Catholic College</a:t>
            </a:r>
          </a:p>
          <a:p>
            <a:r>
              <a:rPr lang="en-AU" smtClean="0"/>
              <a:t>60 Sippy Downs Drive</a:t>
            </a:r>
          </a:p>
          <a:p>
            <a:r>
              <a:rPr lang="en-AU" smtClean="0"/>
              <a:t>Sippy Downs  Q  4558</a:t>
            </a:r>
          </a:p>
          <a:p>
            <a:r>
              <a:rPr lang="en-AU" smtClean="0"/>
              <a:t>5476 6100</a:t>
            </a:r>
          </a:p>
        </p:txBody>
      </p:sp>
      <p:sp>
        <p:nvSpPr>
          <p:cNvPr id="44034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911ED74-969F-4844-B3C7-5CDC0FCA4490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AU"/>
          </a:p>
        </p:txBody>
      </p:sp>
      <p:sp>
        <p:nvSpPr>
          <p:cNvPr id="4403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Glenys Goodingham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Content Placeholder 2"/>
          <p:cNvSpPr>
            <a:spLocks noGrp="1"/>
          </p:cNvSpPr>
          <p:nvPr>
            <p:ph idx="1"/>
          </p:nvPr>
        </p:nvSpPr>
        <p:spPr>
          <a:xfrm>
            <a:off x="4278313" y="188913"/>
            <a:ext cx="6350000" cy="2376487"/>
          </a:xfrm>
        </p:spPr>
        <p:txBody>
          <a:bodyPr/>
          <a:lstStyle/>
          <a:p>
            <a:r>
              <a:rPr lang="en-AU" b="1" smtClean="0">
                <a:solidFill>
                  <a:schemeClr val="tx1"/>
                </a:solidFill>
              </a:rPr>
              <a:t>Year level descriptions</a:t>
            </a:r>
          </a:p>
          <a:p>
            <a:r>
              <a:rPr lang="en-AU" b="1" smtClean="0">
                <a:solidFill>
                  <a:schemeClr val="tx1"/>
                </a:solidFill>
              </a:rPr>
              <a:t>Key questions</a:t>
            </a:r>
          </a:p>
          <a:p>
            <a:r>
              <a:rPr lang="en-AU" b="1" smtClean="0">
                <a:solidFill>
                  <a:schemeClr val="tx1"/>
                </a:solidFill>
              </a:rPr>
              <a:t>Content descriptions</a:t>
            </a:r>
          </a:p>
          <a:p>
            <a:r>
              <a:rPr lang="en-AU" b="1" smtClean="0">
                <a:solidFill>
                  <a:schemeClr val="tx1"/>
                </a:solidFill>
              </a:rPr>
              <a:t>Content elaborations (examples)</a:t>
            </a:r>
          </a:p>
          <a:p>
            <a:r>
              <a:rPr lang="en-AU" b="1" smtClean="0">
                <a:solidFill>
                  <a:schemeClr val="tx1"/>
                </a:solidFill>
              </a:rPr>
              <a:t>Achievement standards </a:t>
            </a:r>
          </a:p>
          <a:p>
            <a:endParaRPr lang="en-AU" smtClean="0"/>
          </a:p>
        </p:txBody>
      </p:sp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250825" y="2560638"/>
            <a:ext cx="8066088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400">
                <a:latin typeface="Candara" pitchFamily="34" charset="0"/>
              </a:rPr>
              <a:t>In Victoria: 12 months planning and familiarisation then implemented and reported against in 2015</a:t>
            </a:r>
          </a:p>
          <a:p>
            <a:r>
              <a:rPr lang="en-AU" sz="2400">
                <a:latin typeface="Candara" pitchFamily="34" charset="0"/>
              </a:rPr>
              <a:t>In Qld: By 2016</a:t>
            </a:r>
          </a:p>
        </p:txBody>
      </p:sp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1835150" y="4076700"/>
            <a:ext cx="69135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>
                <a:latin typeface="Candara" pitchFamily="34" charset="0"/>
              </a:rPr>
              <a:t>Schools responsibility to organise teaching and learning program</a:t>
            </a:r>
          </a:p>
          <a:p>
            <a:r>
              <a:rPr lang="en-AU">
                <a:latin typeface="Candara" pitchFamily="34" charset="0"/>
              </a:rPr>
              <a:t>Content is essential; method is optional – flexibility regarding how and when to report</a:t>
            </a:r>
          </a:p>
        </p:txBody>
      </p:sp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323850" y="5805488"/>
            <a:ext cx="820737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>
                <a:latin typeface="Candara" pitchFamily="34" charset="0"/>
              </a:rPr>
              <a:t>resources and implementation support:</a:t>
            </a:r>
          </a:p>
          <a:p>
            <a:r>
              <a:rPr lang="en-AU" u="sng">
                <a:latin typeface="Candara" pitchFamily="34" charset="0"/>
                <a:hlinkClick r:id="rId2"/>
              </a:rPr>
              <a:t>http://www.vcaa.vic.edu.au/Pages/foundation10/curriculum/index.aspx</a:t>
            </a:r>
            <a:endParaRPr lang="en-AU">
              <a:latin typeface="Candara" pitchFamily="34" charset="0"/>
            </a:endParaRPr>
          </a:p>
          <a:p>
            <a:endParaRPr lang="en-AU">
              <a:latin typeface="Candara" pitchFamily="34" charset="0"/>
            </a:endParaRPr>
          </a:p>
        </p:txBody>
      </p:sp>
      <p:sp>
        <p:nvSpPr>
          <p:cNvPr id="17413" name="Slide Number Placeholder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3091438-9EB9-47CF-805B-6B7BC5A7D784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A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68313" y="3644900"/>
          <a:ext cx="8207375" cy="30972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28897"/>
                <a:gridCol w="4580015"/>
              </a:tblGrid>
              <a:tr h="77408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NEW Year </a:t>
                      </a:r>
                      <a:r>
                        <a:rPr lang="en-US" sz="2000" dirty="0">
                          <a:effectLst/>
                        </a:rPr>
                        <a:t>10 Business electives:</a:t>
                      </a:r>
                      <a:endParaRPr lang="en-A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7740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Semester 1</a:t>
                      </a:r>
                      <a:endParaRPr lang="en-A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Semester 2</a:t>
                      </a:r>
                      <a:endParaRPr lang="en-A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740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Economics and Business</a:t>
                      </a:r>
                      <a:endParaRPr lang="en-A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Financial literacy and Accounting</a:t>
                      </a:r>
                      <a:endParaRPr lang="en-A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740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Certificate I in IDMT</a:t>
                      </a:r>
                      <a:endParaRPr lang="en-A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Creative Software</a:t>
                      </a:r>
                      <a:endParaRPr lang="en-A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9750" y="260350"/>
          <a:ext cx="8064500" cy="30972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60440"/>
                <a:gridCol w="4104456"/>
              </a:tblGrid>
              <a:tr h="674979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Year 10 Business electives:</a:t>
                      </a:r>
                      <a:endParaRPr lang="en-A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6749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Semester 1</a:t>
                      </a:r>
                      <a:endParaRPr lang="en-A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Semester 2</a:t>
                      </a:r>
                      <a:endParaRPr lang="en-A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714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Commerce in Action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 (Intro</a:t>
                      </a:r>
                      <a:r>
                        <a:rPr lang="en-US" sz="2000" baseline="0" dirty="0" smtClean="0">
                          <a:effectLst/>
                        </a:rPr>
                        <a:t> </a:t>
                      </a:r>
                      <a:r>
                        <a:rPr lang="en-US" sz="2000" dirty="0" smtClean="0">
                          <a:effectLst/>
                        </a:rPr>
                        <a:t>Economics and Accounting)</a:t>
                      </a:r>
                      <a:endParaRPr lang="en-A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Certificate I in Business</a:t>
                      </a:r>
                      <a:endParaRPr lang="en-A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749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Certificate I in IDMT</a:t>
                      </a:r>
                      <a:endParaRPr lang="en-A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Creative Software</a:t>
                      </a:r>
                      <a:endParaRPr lang="en-A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8465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C1D39A2-AA40-4CCC-8627-8EC1BA351DD6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A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Content Placeholder 2"/>
          <p:cNvSpPr>
            <a:spLocks noGrp="1"/>
          </p:cNvSpPr>
          <p:nvPr>
            <p:ph idx="1"/>
          </p:nvPr>
        </p:nvSpPr>
        <p:spPr>
          <a:xfrm>
            <a:off x="2268538" y="2924175"/>
            <a:ext cx="4248150" cy="2449513"/>
          </a:xfrm>
        </p:spPr>
        <p:txBody>
          <a:bodyPr/>
          <a:lstStyle/>
          <a:p>
            <a:pPr marL="0" indent="0">
              <a:buFont typeface="Symbol" pitchFamily="18" charset="2"/>
              <a:buNone/>
            </a:pPr>
            <a:r>
              <a:rPr lang="en-AU" smtClean="0"/>
              <a:t>Justice, Money and Markets</a:t>
            </a:r>
          </a:p>
          <a:p>
            <a:pPr marL="0" indent="0">
              <a:buFont typeface="Symbol" pitchFamily="18" charset="2"/>
              <a:buNone/>
            </a:pPr>
            <a:r>
              <a:rPr lang="en-AU" smtClean="0"/>
              <a:t>Fifth edition</a:t>
            </a:r>
          </a:p>
          <a:p>
            <a:pPr marL="0" indent="0">
              <a:buFont typeface="Symbol" pitchFamily="18" charset="2"/>
              <a:buNone/>
            </a:pPr>
            <a:r>
              <a:rPr lang="en-AU" smtClean="0"/>
              <a:t>Calandra Ciavarella, Lasonski</a:t>
            </a:r>
          </a:p>
          <a:p>
            <a:pPr marL="0" indent="0">
              <a:buFont typeface="Symbol" pitchFamily="18" charset="2"/>
              <a:buNone/>
            </a:pPr>
            <a:r>
              <a:rPr lang="en-AU" smtClean="0"/>
              <a:t>Pearson publishers</a:t>
            </a:r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Year 10 Textbook</a:t>
            </a:r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3459AA7-164B-4272-9A77-D331086AB03A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A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827088" y="1947863"/>
          <a:ext cx="7705725" cy="49101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04856"/>
              </a:tblGrid>
              <a:tr h="6136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Semester 1 ‘Economics and Business’</a:t>
                      </a:r>
                      <a:endParaRPr lang="en-A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939" marR="58939" marT="0" marB="0" anchor="ctr"/>
                </a:tc>
              </a:tr>
              <a:tr h="4295858">
                <a:tc>
                  <a:txBody>
                    <a:bodyPr/>
                    <a:lstStyle/>
                    <a:p>
                      <a:pPr marL="457200" indent="-457200"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en-US" sz="3200" dirty="0" smtClean="0">
                          <a:effectLst/>
                        </a:rPr>
                        <a:t>Economic problem</a:t>
                      </a:r>
                      <a:endParaRPr lang="en-AU" sz="3200" dirty="0">
                        <a:effectLst/>
                      </a:endParaRPr>
                    </a:p>
                    <a:p>
                      <a:pPr marL="457200" indent="-457200"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en-US" sz="3200" dirty="0">
                          <a:effectLst/>
                        </a:rPr>
                        <a:t>Circular flow (2 sector and 5 sector)</a:t>
                      </a:r>
                      <a:endParaRPr lang="en-AU" sz="3200" dirty="0">
                        <a:effectLst/>
                      </a:endParaRPr>
                    </a:p>
                    <a:p>
                      <a:pPr marL="457200" indent="-457200"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en-US" sz="3200" dirty="0">
                          <a:effectLst/>
                        </a:rPr>
                        <a:t>Opportunity cost</a:t>
                      </a:r>
                      <a:endParaRPr lang="en-AU" sz="3200" dirty="0">
                        <a:effectLst/>
                      </a:endParaRPr>
                    </a:p>
                    <a:p>
                      <a:pPr marL="457200" indent="-457200"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en-AU" sz="3200" dirty="0" smtClean="0">
                          <a:effectLst/>
                        </a:rPr>
                        <a:t>Price mechanism</a:t>
                      </a:r>
                      <a:endParaRPr lang="en-AU" sz="3200" dirty="0">
                        <a:effectLst/>
                      </a:endParaRPr>
                    </a:p>
                    <a:p>
                      <a:pPr marL="457200" indent="-457200"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en-US" sz="3200" dirty="0">
                          <a:effectLst/>
                        </a:rPr>
                        <a:t>Unemployment</a:t>
                      </a:r>
                      <a:endParaRPr lang="en-AU" sz="3200" dirty="0">
                        <a:effectLst/>
                      </a:endParaRPr>
                    </a:p>
                    <a:p>
                      <a:pPr marL="457200" indent="-457200"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en-US" sz="3200" dirty="0">
                          <a:effectLst/>
                        </a:rPr>
                        <a:t>Inflation</a:t>
                      </a:r>
                      <a:endParaRPr lang="en-AU" sz="3200" dirty="0">
                        <a:effectLst/>
                      </a:endParaRPr>
                    </a:p>
                    <a:p>
                      <a:pPr marL="457200" indent="-457200">
                        <a:spcAft>
                          <a:spcPts val="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en-US" sz="3200" dirty="0" err="1">
                          <a:effectLst/>
                        </a:rPr>
                        <a:t>Globalisation</a:t>
                      </a:r>
                      <a:endParaRPr lang="en-A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939" marR="58939" marT="0" marB="0" anchor="ctr"/>
                </a:tc>
              </a:tr>
            </a:tbl>
          </a:graphicData>
        </a:graphic>
      </p:graphicFrame>
      <p:sp>
        <p:nvSpPr>
          <p:cNvPr id="20489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4B81F43-2ECD-4AA7-BF25-D1E711AA6897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A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Content Placeholder 2"/>
          <p:cNvSpPr>
            <a:spLocks noGrp="1"/>
          </p:cNvSpPr>
          <p:nvPr>
            <p:ph idx="1"/>
          </p:nvPr>
        </p:nvSpPr>
        <p:spPr>
          <a:xfrm>
            <a:off x="468313" y="2420938"/>
            <a:ext cx="8229600" cy="3600450"/>
          </a:xfrm>
        </p:spPr>
        <p:txBody>
          <a:bodyPr/>
          <a:lstStyle/>
          <a:p>
            <a:r>
              <a:rPr lang="en-AU" smtClean="0"/>
              <a:t>The ways the performance of the economy can be measured</a:t>
            </a:r>
          </a:p>
          <a:p>
            <a:r>
              <a:rPr lang="en-AU" smtClean="0"/>
              <a:t>The effect of the economy’s performance on the sectors of the economy</a:t>
            </a:r>
          </a:p>
          <a:p>
            <a:r>
              <a:rPr lang="en-AU" smtClean="0"/>
              <a:t>The range of factors influencing consumer choice</a:t>
            </a:r>
          </a:p>
          <a:p>
            <a:r>
              <a:rPr lang="en-AU" smtClean="0"/>
              <a:t>The interconnections between businesses in a global economy</a:t>
            </a:r>
          </a:p>
          <a:p>
            <a:r>
              <a:rPr lang="en-AU" smtClean="0"/>
              <a:t>The nature of work in a global economy</a:t>
            </a:r>
          </a:p>
        </p:txBody>
      </p:sp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Scope and sequence</a:t>
            </a:r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B9F5E5D-07FC-487F-B167-DB92E1BEAC11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A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 smtClean="0"/>
              <a:t>Economics and Business Knowledge &amp; Understanding</a:t>
            </a:r>
            <a:endParaRPr lang="en-A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" y="1847850"/>
            <a:ext cx="882015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" y="5157788"/>
            <a:ext cx="87534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Box 4"/>
          <p:cNvSpPr txBox="1">
            <a:spLocks noChangeArrowheads="1"/>
          </p:cNvSpPr>
          <p:nvPr/>
        </p:nvSpPr>
        <p:spPr bwMode="auto">
          <a:xfrm>
            <a:off x="590550" y="5964238"/>
            <a:ext cx="33305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latin typeface="Candara" pitchFamily="34" charset="0"/>
              </a:rPr>
              <a:t>regional and global  environment</a:t>
            </a:r>
          </a:p>
        </p:txBody>
      </p:sp>
      <p:sp>
        <p:nvSpPr>
          <p:cNvPr id="22533" name="TextBox 5"/>
          <p:cNvSpPr txBox="1">
            <a:spLocks noChangeArrowheads="1"/>
          </p:cNvSpPr>
          <p:nvPr/>
        </p:nvSpPr>
        <p:spPr bwMode="auto">
          <a:xfrm>
            <a:off x="5580063" y="6324600"/>
            <a:ext cx="17954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>
                <a:latin typeface="Candara" pitchFamily="34" charset="0"/>
              </a:rPr>
              <a:t>P11 of document</a:t>
            </a:r>
          </a:p>
        </p:txBody>
      </p:sp>
      <p:sp>
        <p:nvSpPr>
          <p:cNvPr id="22534" name="Slide Number Placeholder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4349E3A-ABB1-4417-9567-44602BA5DE26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A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243</TotalTime>
  <Words>1086</Words>
  <Application>Microsoft Office PowerPoint</Application>
  <PresentationFormat>On-screen Show (4:3)</PresentationFormat>
  <Paragraphs>235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Design Template</vt:lpstr>
      </vt:variant>
      <vt:variant>
        <vt:i4>7</vt:i4>
      </vt:variant>
      <vt:variant>
        <vt:lpstr>Slide Titles</vt:lpstr>
      </vt:variant>
      <vt:variant>
        <vt:i4>30</vt:i4>
      </vt:variant>
    </vt:vector>
  </HeadingPairs>
  <TitlesOfParts>
    <vt:vector size="43" baseType="lpstr">
      <vt:lpstr>Candara</vt:lpstr>
      <vt:lpstr>Arial</vt:lpstr>
      <vt:lpstr>Symbol</vt:lpstr>
      <vt:lpstr>Calibri</vt:lpstr>
      <vt:lpstr>Times New Roman</vt:lpstr>
      <vt:lpstr>Wingdings</vt:lpstr>
      <vt:lpstr>Waveform</vt:lpstr>
      <vt:lpstr>Waveform</vt:lpstr>
      <vt:lpstr>Waveform</vt:lpstr>
      <vt:lpstr>Waveform</vt:lpstr>
      <vt:lpstr>Waveform</vt:lpstr>
      <vt:lpstr>Waveform</vt:lpstr>
      <vt:lpstr>Waveform</vt:lpstr>
      <vt:lpstr>Economics and Business</vt:lpstr>
      <vt:lpstr>At Siena Catholic College</vt:lpstr>
      <vt:lpstr>ACARA Economics and Business</vt:lpstr>
      <vt:lpstr>Slide 4</vt:lpstr>
      <vt:lpstr>Slide 5</vt:lpstr>
      <vt:lpstr>Year 10 Textbook</vt:lpstr>
      <vt:lpstr>Slide 7</vt:lpstr>
      <vt:lpstr>Scope and sequence</vt:lpstr>
      <vt:lpstr>Economics and Business Knowledge &amp; Understanding</vt:lpstr>
      <vt:lpstr>Economics and Business Skills</vt:lpstr>
      <vt:lpstr>Learning experiences</vt:lpstr>
      <vt:lpstr>Slide 12</vt:lpstr>
      <vt:lpstr>Scope and sequence</vt:lpstr>
      <vt:lpstr>Economics and Business Knowledge &amp; Understanding</vt:lpstr>
      <vt:lpstr>Economics and Business Skills</vt:lpstr>
      <vt:lpstr>Year 9</vt:lpstr>
      <vt:lpstr>Years 9 &amp; 10</vt:lpstr>
      <vt:lpstr>Depth studies</vt:lpstr>
      <vt:lpstr>Year 7 &amp; 8</vt:lpstr>
      <vt:lpstr>A resource from Victoria Comview 2013</vt:lpstr>
      <vt:lpstr>Course, Resources and Websites</vt:lpstr>
      <vt:lpstr>Year 8</vt:lpstr>
      <vt:lpstr>Year 9 and Year 10</vt:lpstr>
      <vt:lpstr>ESSI Money McClelland College Frankston</vt:lpstr>
      <vt:lpstr>Approaches to consumer and financial literacy years 9 and 10 Nick Lloyd Melbourne Grammar School</vt:lpstr>
      <vt:lpstr>Glenn Fischmann Frankston High School</vt:lpstr>
      <vt:lpstr>Variations for game 2</vt:lpstr>
      <vt:lpstr>Variations game 3 – Government Policy</vt:lpstr>
      <vt:lpstr>Alan Kohler ABC News/Eureka Report Trends in various economic indices</vt:lpstr>
      <vt:lpstr>Glenys Goodingham</vt:lpstr>
    </vt:vector>
  </TitlesOfParts>
  <Company>BCEO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Glenys Goodingham</dc:creator>
  <cp:lastModifiedBy>Doug Cave</cp:lastModifiedBy>
  <cp:revision>21</cp:revision>
  <dcterms:created xsi:type="dcterms:W3CDTF">2014-02-13T02:02:23Z</dcterms:created>
  <dcterms:modified xsi:type="dcterms:W3CDTF">2014-03-07T08:31:08Z</dcterms:modified>
</cp:coreProperties>
</file>