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tmp"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57" r:id="rId2"/>
    <p:sldId id="287" r:id="rId3"/>
    <p:sldId id="267" r:id="rId4"/>
    <p:sldId id="268" r:id="rId5"/>
    <p:sldId id="269" r:id="rId6"/>
    <p:sldId id="259" r:id="rId7"/>
    <p:sldId id="260" r:id="rId8"/>
    <p:sldId id="261" r:id="rId9"/>
    <p:sldId id="262" r:id="rId10"/>
    <p:sldId id="278" r:id="rId11"/>
    <p:sldId id="279" r:id="rId12"/>
    <p:sldId id="270" r:id="rId13"/>
    <p:sldId id="271" r:id="rId14"/>
    <p:sldId id="272" r:id="rId15"/>
    <p:sldId id="264" r:id="rId16"/>
    <p:sldId id="256" r:id="rId17"/>
    <p:sldId id="265" r:id="rId18"/>
    <p:sldId id="273" r:id="rId19"/>
    <p:sldId id="274" r:id="rId20"/>
    <p:sldId id="275" r:id="rId21"/>
    <p:sldId id="276" r:id="rId22"/>
    <p:sldId id="288" r:id="rId23"/>
    <p:sldId id="277" r:id="rId24"/>
    <p:sldId id="281" r:id="rId25"/>
    <p:sldId id="280" r:id="rId26"/>
    <p:sldId id="282" r:id="rId27"/>
    <p:sldId id="283" r:id="rId28"/>
    <p:sldId id="284" r:id="rId29"/>
    <p:sldId id="285" r:id="rId30"/>
    <p:sldId id="286" r:id="rId31"/>
    <p:sldId id="289" r:id="rId32"/>
    <p:sldId id="290" r:id="rId33"/>
    <p:sldId id="29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94682" autoAdjust="0"/>
  </p:normalViewPr>
  <p:slideViewPr>
    <p:cSldViewPr snapToGrid="0" snapToObjects="1">
      <p:cViewPr varScale="1">
        <p:scale>
          <a:sx n="101" d="100"/>
          <a:sy n="101" d="100"/>
        </p:scale>
        <p:origin x="-1120" y="-104"/>
      </p:cViewPr>
      <p:guideLst>
        <p:guide orient="horz" pos="2160"/>
        <p:guide pos="2880"/>
      </p:guideLst>
    </p:cSldViewPr>
  </p:slideViewPr>
  <p:outlineViewPr>
    <p:cViewPr>
      <p:scale>
        <a:sx n="33" d="100"/>
        <a:sy n="33" d="100"/>
      </p:scale>
      <p:origin x="32" y="2107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EDD45E-C823-2040-9A2C-03B7376F43EC}" type="datetimeFigureOut">
              <a:rPr lang="en-US" smtClean="0"/>
              <a:t>12/03/2014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3BD797-02AA-C74B-8258-E915004C231E}" type="slidenum">
              <a:rPr lang="en-US" smtClean="0"/>
              <a:t>‹#›</a:t>
            </a:fld>
            <a:endParaRPr lang="en-US"/>
          </a:p>
        </p:txBody>
      </p:sp>
    </p:spTree>
    <p:extLst>
      <p:ext uri="{BB962C8B-B14F-4D97-AF65-F5344CB8AC3E}">
        <p14:creationId xmlns:p14="http://schemas.microsoft.com/office/powerpoint/2010/main" val="31754560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1E7EEF-BF67-1B49-9AC9-E5FAB34FE687}" type="datetimeFigureOut">
              <a:rPr lang="en-US" smtClean="0"/>
              <a:t>12/03/2014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FD9F23-C148-634C-AD49-0ED8D17C210C}" type="slidenum">
              <a:rPr lang="en-US" smtClean="0"/>
              <a:t>‹#›</a:t>
            </a:fld>
            <a:endParaRPr lang="en-US"/>
          </a:p>
        </p:txBody>
      </p:sp>
    </p:spTree>
    <p:extLst>
      <p:ext uri="{BB962C8B-B14F-4D97-AF65-F5344CB8AC3E}">
        <p14:creationId xmlns:p14="http://schemas.microsoft.com/office/powerpoint/2010/main" val="30494332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AU"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12/03/2014</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AU"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12/03/2014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AU"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12/03/2014</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AU"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12/03/2014</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AU"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12/03/2014</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m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oecd.org/regreform/regulatory-policy/flyer%20Behavioural%20economics.pdf"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
            </a:r>
            <a:br>
              <a:rPr lang="en-US" dirty="0"/>
            </a:br>
            <a:r>
              <a:rPr lang="en-US" dirty="0" smtClean="0"/>
              <a:t/>
            </a:r>
            <a:br>
              <a:rPr lang="en-US" dirty="0" smtClean="0"/>
            </a:br>
            <a:r>
              <a:rPr lang="en-US" dirty="0" smtClean="0"/>
              <a:t/>
            </a:r>
            <a:br>
              <a:rPr lang="en-US" dirty="0" smtClean="0"/>
            </a:br>
            <a:r>
              <a:rPr lang="en-US" dirty="0" smtClean="0"/>
              <a:t>QETA 2014 State Conference</a:t>
            </a:r>
            <a:r>
              <a:rPr lang="en-US" dirty="0">
                <a:solidFill>
                  <a:prstClr val="black"/>
                </a:solidFill>
                <a:latin typeface="Verdana"/>
              </a:rPr>
              <a:t/>
            </a:r>
            <a:br>
              <a:rPr lang="en-US" dirty="0">
                <a:solidFill>
                  <a:prstClr val="black"/>
                </a:solidFill>
                <a:latin typeface="Verdana"/>
              </a:rPr>
            </a:br>
            <a:r>
              <a:rPr lang="en-US" dirty="0" smtClean="0"/>
              <a:t/>
            </a:r>
            <a:br>
              <a:rPr lang="en-US" dirty="0" smtClean="0"/>
            </a:br>
            <a:r>
              <a:rPr lang="en-US" dirty="0"/>
              <a:t/>
            </a:r>
            <a:br>
              <a:rPr lang="en-US" dirty="0"/>
            </a:br>
            <a:endParaRPr lang="en-US" dirty="0"/>
          </a:p>
        </p:txBody>
      </p:sp>
      <p:sp>
        <p:nvSpPr>
          <p:cNvPr id="3" name="Content Placeholder 2"/>
          <p:cNvSpPr>
            <a:spLocks noGrp="1"/>
          </p:cNvSpPr>
          <p:nvPr>
            <p:ph idx="1"/>
          </p:nvPr>
        </p:nvSpPr>
        <p:spPr/>
        <p:txBody>
          <a:bodyPr>
            <a:normAutofit/>
          </a:bodyPr>
          <a:lstStyle/>
          <a:p>
            <a:pPr marL="0" indent="0">
              <a:buNone/>
            </a:pPr>
            <a:endParaRPr lang="en-US" sz="4400" dirty="0" smtClean="0"/>
          </a:p>
          <a:p>
            <a:pPr marL="0" indent="0">
              <a:buNone/>
            </a:pPr>
            <a:r>
              <a:rPr lang="en-US" sz="4400" dirty="0" smtClean="0"/>
              <a:t>The Australian Curriculum: </a:t>
            </a:r>
          </a:p>
          <a:p>
            <a:pPr marL="0" indent="0">
              <a:buNone/>
            </a:pPr>
            <a:r>
              <a:rPr lang="en-US" sz="4400" dirty="0" smtClean="0"/>
              <a:t>Economics and Business</a:t>
            </a:r>
          </a:p>
          <a:p>
            <a:pPr marL="0" indent="0">
              <a:buNone/>
            </a:pPr>
            <a:r>
              <a:rPr lang="en-US" sz="2800" i="1" dirty="0" smtClean="0"/>
              <a:t>Bronwyn Hession </a:t>
            </a:r>
            <a:endParaRPr lang="en-US" sz="2800" i="1" dirty="0"/>
          </a:p>
        </p:txBody>
      </p:sp>
    </p:spTree>
    <p:extLst>
      <p:ext uri="{BB962C8B-B14F-4D97-AF65-F5344CB8AC3E}">
        <p14:creationId xmlns:p14="http://schemas.microsoft.com/office/powerpoint/2010/main" val="150024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‘Four key </a:t>
            </a:r>
            <a:r>
              <a:rPr lang="en-US" sz="3200" dirty="0" err="1" smtClean="0"/>
              <a:t>organising</a:t>
            </a:r>
            <a:r>
              <a:rPr lang="en-US" sz="3200" dirty="0" smtClean="0"/>
              <a:t> ideas’ - </a:t>
            </a:r>
            <a:endParaRPr lang="en-US" sz="3200" dirty="0"/>
          </a:p>
        </p:txBody>
      </p:sp>
      <p:sp>
        <p:nvSpPr>
          <p:cNvPr id="3" name="Content Placeholder 2"/>
          <p:cNvSpPr>
            <a:spLocks noGrp="1"/>
          </p:cNvSpPr>
          <p:nvPr>
            <p:ph idx="1"/>
          </p:nvPr>
        </p:nvSpPr>
        <p:spPr/>
        <p:txBody>
          <a:bodyPr>
            <a:normAutofit/>
          </a:bodyPr>
          <a:lstStyle/>
          <a:p>
            <a:pPr marL="457200" indent="-457200">
              <a:buAutoNum type="arabicPeriod"/>
            </a:pPr>
            <a:r>
              <a:rPr lang="en-US" dirty="0" smtClean="0"/>
              <a:t>Resource allocation and making choices</a:t>
            </a:r>
          </a:p>
          <a:p>
            <a:pPr marL="457200" indent="-457200">
              <a:buAutoNum type="arabicPeriod"/>
            </a:pPr>
            <a:endParaRPr lang="en-US" dirty="0" smtClean="0"/>
          </a:p>
          <a:p>
            <a:pPr marL="457200" indent="-457200">
              <a:buAutoNum type="arabicPeriod"/>
            </a:pPr>
            <a:r>
              <a:rPr lang="en-US" dirty="0" smtClean="0"/>
              <a:t>The business environment</a:t>
            </a:r>
          </a:p>
          <a:p>
            <a:pPr marL="457200" indent="-457200">
              <a:buAutoNum type="arabicPeriod"/>
            </a:pPr>
            <a:endParaRPr lang="en-US" dirty="0" smtClean="0"/>
          </a:p>
          <a:p>
            <a:pPr marL="457200" indent="-457200">
              <a:buAutoNum type="arabicPeriod"/>
            </a:pPr>
            <a:r>
              <a:rPr lang="en-US" dirty="0" smtClean="0"/>
              <a:t>Consumer and financial literacy*</a:t>
            </a:r>
          </a:p>
          <a:p>
            <a:pPr marL="457200" indent="-457200">
              <a:buAutoNum type="arabicPeriod"/>
            </a:pPr>
            <a:endParaRPr lang="en-US" dirty="0" smtClean="0"/>
          </a:p>
          <a:p>
            <a:pPr marL="457200" indent="-457200">
              <a:buAutoNum type="arabicPeriod"/>
            </a:pPr>
            <a:r>
              <a:rPr lang="en-US" dirty="0" smtClean="0"/>
              <a:t>Work and work futures</a:t>
            </a:r>
          </a:p>
          <a:p>
            <a:pPr marL="0" indent="0">
              <a:buNone/>
            </a:pPr>
            <a:endParaRPr lang="en-US" dirty="0"/>
          </a:p>
          <a:p>
            <a:pPr marL="457200" indent="-457200">
              <a:buAutoNum type="arabicPeriod"/>
            </a:pPr>
            <a:endParaRPr lang="en-US" dirty="0"/>
          </a:p>
        </p:txBody>
      </p:sp>
    </p:spTree>
    <p:extLst>
      <p:ext uri="{BB962C8B-B14F-4D97-AF65-F5344CB8AC3E}">
        <p14:creationId xmlns:p14="http://schemas.microsoft.com/office/powerpoint/2010/main" val="1399387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ASIC’s National Framework 2011</a:t>
            </a:r>
            <a:endParaRPr lang="en-US" sz="3200" dirty="0"/>
          </a:p>
        </p:txBody>
      </p:sp>
      <p:sp>
        <p:nvSpPr>
          <p:cNvPr id="3" name="Content Placeholder 2"/>
          <p:cNvSpPr>
            <a:spLocks noGrp="1"/>
          </p:cNvSpPr>
          <p:nvPr>
            <p:ph idx="1"/>
          </p:nvPr>
        </p:nvSpPr>
        <p:spPr/>
        <p:txBody>
          <a:bodyPr/>
          <a:lstStyle/>
          <a:p>
            <a:pPr marL="0" indent="0">
              <a:buNone/>
            </a:pPr>
            <a:r>
              <a:rPr lang="en-US" dirty="0"/>
              <a:t>‘The strong links throughout the </a:t>
            </a:r>
            <a:r>
              <a:rPr lang="en-US" i="1" dirty="0"/>
              <a:t>Curriculum </a:t>
            </a:r>
            <a:r>
              <a:rPr lang="en-US" dirty="0"/>
              <a:t>to the </a:t>
            </a:r>
            <a:r>
              <a:rPr lang="en-US" i="1" dirty="0"/>
              <a:t>National Consumer and Financial Literacy Framework </a:t>
            </a:r>
            <a:r>
              <a:rPr lang="en-US" dirty="0"/>
              <a:t>(</a:t>
            </a:r>
            <a:r>
              <a:rPr lang="en-US" i="1" dirty="0"/>
              <a:t>Framework</a:t>
            </a:r>
            <a:r>
              <a:rPr lang="en-US" dirty="0"/>
              <a:t>) need to be supported by mention of the </a:t>
            </a:r>
            <a:r>
              <a:rPr lang="en-US" i="1" dirty="0"/>
              <a:t>Framework </a:t>
            </a:r>
            <a:r>
              <a:rPr lang="en-US" dirty="0"/>
              <a:t>in the </a:t>
            </a:r>
            <a:r>
              <a:rPr lang="en-US" i="1" dirty="0"/>
              <a:t>Rationale </a:t>
            </a:r>
            <a:r>
              <a:rPr lang="en-US" dirty="0"/>
              <a:t>as a key policy document used to develop the </a:t>
            </a:r>
            <a:r>
              <a:rPr lang="en-US" i="1" dirty="0"/>
              <a:t>Curriculum</a:t>
            </a:r>
            <a:r>
              <a:rPr lang="en-US" dirty="0"/>
              <a:t>.’  </a:t>
            </a:r>
          </a:p>
          <a:p>
            <a:pPr marL="0" indent="0">
              <a:buNone/>
            </a:pPr>
            <a:r>
              <a:rPr lang="en-US" dirty="0"/>
              <a:t>http://</a:t>
            </a:r>
            <a:r>
              <a:rPr lang="en-US" dirty="0" err="1"/>
              <a:t>www.mceecdya.edu.au</a:t>
            </a:r>
            <a:r>
              <a:rPr lang="en-US" dirty="0"/>
              <a:t>/</a:t>
            </a:r>
            <a:r>
              <a:rPr lang="en-US" dirty="0" err="1"/>
              <a:t>mceecdya</a:t>
            </a:r>
            <a:r>
              <a:rPr lang="en-US" dirty="0"/>
              <a:t>/2011_financial_literacy_framework_homepage,34096.html</a:t>
            </a:r>
          </a:p>
          <a:p>
            <a:endParaRPr lang="en-US" dirty="0"/>
          </a:p>
        </p:txBody>
      </p:sp>
    </p:spTree>
    <p:extLst>
      <p:ext uri="{BB962C8B-B14F-4D97-AF65-F5344CB8AC3E}">
        <p14:creationId xmlns:p14="http://schemas.microsoft.com/office/powerpoint/2010/main" val="2343976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smtClean="0"/>
              <a:t>Focus on economic and business decision making:</a:t>
            </a:r>
            <a:endParaRPr lang="en-US" sz="2800" dirty="0"/>
          </a:p>
        </p:txBody>
      </p:sp>
      <p:sp>
        <p:nvSpPr>
          <p:cNvPr id="5" name="Content Placeholder 4"/>
          <p:cNvSpPr>
            <a:spLocks noGrp="1"/>
          </p:cNvSpPr>
          <p:nvPr>
            <p:ph idx="1"/>
          </p:nvPr>
        </p:nvSpPr>
        <p:spPr/>
        <p:txBody>
          <a:bodyPr/>
          <a:lstStyle/>
          <a:p>
            <a:r>
              <a:rPr lang="en-US" dirty="0" smtClean="0"/>
              <a:t> </a:t>
            </a:r>
            <a:r>
              <a:rPr lang="en-US" sz="2800" dirty="0" smtClean="0"/>
              <a:t>How decisions are made</a:t>
            </a:r>
          </a:p>
          <a:p>
            <a:r>
              <a:rPr lang="en-US" sz="2800" dirty="0" smtClean="0"/>
              <a:t> Factors influencing decisions</a:t>
            </a:r>
          </a:p>
          <a:p>
            <a:r>
              <a:rPr lang="en-US" sz="2800" dirty="0" smtClean="0"/>
              <a:t> Impact of decisions</a:t>
            </a:r>
          </a:p>
          <a:p>
            <a:r>
              <a:rPr lang="en-US" sz="2800" dirty="0" smtClean="0"/>
              <a:t> Futures orientation (‘intergenerational equity</a:t>
            </a:r>
            <a:r>
              <a:rPr lang="en-US" sz="2800" dirty="0" smtClean="0"/>
              <a:t>’/sustainability)</a:t>
            </a:r>
            <a:endParaRPr lang="en-US" sz="2800" dirty="0" smtClean="0"/>
          </a:p>
          <a:p>
            <a:r>
              <a:rPr lang="en-US" sz="2800" dirty="0" smtClean="0"/>
              <a:t> ‘Conscience’</a:t>
            </a:r>
          </a:p>
          <a:p>
            <a:endParaRPr lang="en-US" dirty="0" smtClean="0"/>
          </a:p>
          <a:p>
            <a:endParaRPr lang="en-US" dirty="0"/>
          </a:p>
        </p:txBody>
      </p:sp>
    </p:spTree>
    <p:extLst>
      <p:ext uri="{BB962C8B-B14F-4D97-AF65-F5344CB8AC3E}">
        <p14:creationId xmlns:p14="http://schemas.microsoft.com/office/powerpoint/2010/main" val="3795064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Focus on economic and business decision making (continued)</a:t>
            </a:r>
            <a:endParaRPr lang="en-US" sz="2800" dirty="0"/>
          </a:p>
        </p:txBody>
      </p:sp>
      <p:sp>
        <p:nvSpPr>
          <p:cNvPr id="3" name="Content Placeholder 2"/>
          <p:cNvSpPr>
            <a:spLocks noGrp="1"/>
          </p:cNvSpPr>
          <p:nvPr>
            <p:ph idx="1"/>
          </p:nvPr>
        </p:nvSpPr>
        <p:spPr/>
        <p:txBody>
          <a:bodyPr>
            <a:normAutofit fontScale="92500" lnSpcReduction="10000"/>
          </a:bodyPr>
          <a:lstStyle/>
          <a:p>
            <a:r>
              <a:rPr lang="en-US" dirty="0" smtClean="0"/>
              <a:t> </a:t>
            </a:r>
            <a:r>
              <a:rPr lang="en-US" sz="3000" dirty="0" smtClean="0"/>
              <a:t>Contribution</a:t>
            </a:r>
            <a:r>
              <a:rPr lang="en-US" sz="3000" dirty="0"/>
              <a:t>/links to civics and citizenship</a:t>
            </a:r>
          </a:p>
          <a:p>
            <a:r>
              <a:rPr lang="en-US" sz="3000" dirty="0"/>
              <a:t> Contemporary issues, </a:t>
            </a:r>
            <a:r>
              <a:rPr lang="en-US" sz="3000" dirty="0" smtClean="0"/>
              <a:t>events, </a:t>
            </a:r>
            <a:r>
              <a:rPr lang="en-US" sz="3000" dirty="0"/>
              <a:t>case studies</a:t>
            </a:r>
          </a:p>
          <a:p>
            <a:r>
              <a:rPr lang="en-US" sz="3000" dirty="0"/>
              <a:t> Transferable </a:t>
            </a:r>
            <a:r>
              <a:rPr lang="en-US" sz="3000" dirty="0" smtClean="0"/>
              <a:t>skills</a:t>
            </a:r>
          </a:p>
          <a:p>
            <a:r>
              <a:rPr lang="en-US" sz="3000" dirty="0"/>
              <a:t> </a:t>
            </a:r>
            <a:r>
              <a:rPr lang="en-US" sz="3000" dirty="0" smtClean="0"/>
              <a:t>local,</a:t>
            </a:r>
            <a:r>
              <a:rPr lang="en-US" sz="3000" dirty="0"/>
              <a:t> </a:t>
            </a:r>
            <a:r>
              <a:rPr lang="en-US" sz="3000" dirty="0" smtClean="0"/>
              <a:t>national, regional, global contexts </a:t>
            </a:r>
          </a:p>
          <a:p>
            <a:pPr marL="0" indent="0">
              <a:buNone/>
            </a:pPr>
            <a:r>
              <a:rPr lang="en-US" sz="3000" dirty="0" smtClean="0"/>
              <a:t> </a:t>
            </a:r>
            <a:endParaRPr lang="en-US" sz="3000" dirty="0"/>
          </a:p>
          <a:p>
            <a:endParaRPr lang="en-US" dirty="0"/>
          </a:p>
        </p:txBody>
      </p:sp>
    </p:spTree>
    <p:extLst>
      <p:ext uri="{BB962C8B-B14F-4D97-AF65-F5344CB8AC3E}">
        <p14:creationId xmlns:p14="http://schemas.microsoft.com/office/powerpoint/2010/main" val="1839606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Some questions………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 </a:t>
            </a:r>
            <a:r>
              <a:rPr lang="en-US" sz="2800" dirty="0" smtClean="0"/>
              <a:t>F </a:t>
            </a:r>
            <a:r>
              <a:rPr lang="en-US" sz="2800" dirty="0"/>
              <a:t>– 4 ? Assumed </a:t>
            </a:r>
            <a:r>
              <a:rPr lang="en-US" sz="2800" dirty="0" smtClean="0"/>
              <a:t>knowledge</a:t>
            </a:r>
          </a:p>
          <a:p>
            <a:pPr marL="0" indent="0">
              <a:buNone/>
            </a:pPr>
            <a:r>
              <a:rPr lang="en-US" sz="2800" dirty="0" smtClean="0"/>
              <a:t>(skills, dispositions, </a:t>
            </a:r>
            <a:r>
              <a:rPr lang="en-US" sz="2800" dirty="0" err="1" smtClean="0"/>
              <a:t>behaviours</a:t>
            </a:r>
            <a:r>
              <a:rPr lang="en-US" sz="2800" dirty="0" smtClean="0"/>
              <a:t>)</a:t>
            </a:r>
          </a:p>
          <a:p>
            <a:r>
              <a:rPr lang="en-US" sz="2800" dirty="0" smtClean="0"/>
              <a:t> Year 5- 8 compulsory? 9 and 10 optional?</a:t>
            </a:r>
            <a:endParaRPr lang="en-US" sz="2800" dirty="0"/>
          </a:p>
          <a:p>
            <a:r>
              <a:rPr lang="en-US" dirty="0" smtClean="0"/>
              <a:t> </a:t>
            </a:r>
            <a:r>
              <a:rPr lang="en-US" sz="2800" dirty="0" smtClean="0"/>
              <a:t>Links to Mathematics ? For example</a:t>
            </a:r>
          </a:p>
          <a:p>
            <a:pPr marL="0" indent="0">
              <a:buNone/>
            </a:pPr>
            <a:r>
              <a:rPr lang="en-US" b="1" dirty="0" smtClean="0"/>
              <a:t>Year 5 Mathematics</a:t>
            </a:r>
            <a:r>
              <a:rPr lang="en-US" dirty="0" smtClean="0"/>
              <a:t>: ‘create simple financial    plans’</a:t>
            </a:r>
          </a:p>
          <a:p>
            <a:pPr marL="0" indent="0">
              <a:buNone/>
            </a:pPr>
            <a:r>
              <a:rPr lang="en-US" b="1" dirty="0" smtClean="0"/>
              <a:t>Year 7 Economics and Business</a:t>
            </a:r>
            <a:r>
              <a:rPr lang="en-US" dirty="0" smtClean="0"/>
              <a:t>: ‘create simple budgets’</a:t>
            </a:r>
            <a:endParaRPr lang="en-US" dirty="0"/>
          </a:p>
        </p:txBody>
      </p:sp>
    </p:spTree>
    <p:extLst>
      <p:ext uri="{BB962C8B-B14F-4D97-AF65-F5344CB8AC3E}">
        <p14:creationId xmlns:p14="http://schemas.microsoft.com/office/powerpoint/2010/main" val="1309335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dense</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rcRect t="3228" b="3228"/>
          <a:stretch>
            <a:fillRect/>
          </a:stretch>
        </p:blipFill>
        <p:spPr>
          <a:prstGeom prst="rect">
            <a:avLst/>
          </a:prstGeom>
        </p:spPr>
      </p:pic>
    </p:spTree>
    <p:extLst>
      <p:ext uri="{BB962C8B-B14F-4D97-AF65-F5344CB8AC3E}">
        <p14:creationId xmlns:p14="http://schemas.microsoft.com/office/powerpoint/2010/main" val="2913866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9158" y="895685"/>
            <a:ext cx="7432842" cy="4852736"/>
          </a:xfrm>
        </p:spPr>
        <p:txBody>
          <a:bodyPr>
            <a:normAutofit fontScale="90000"/>
          </a:bodyPr>
          <a:lstStyle/>
          <a:p>
            <a:r>
              <a:rPr lang="en-US" sz="2800" i="1" dirty="0" err="1">
                <a:solidFill>
                  <a:prstClr val="black"/>
                </a:solidFill>
              </a:rPr>
              <a:t>Infographic</a:t>
            </a:r>
            <a:r>
              <a:rPr lang="en-US" sz="2800" i="1" dirty="0">
                <a:solidFill>
                  <a:prstClr val="black"/>
                </a:solidFill>
              </a:rPr>
              <a:t>: The Most Popular Words In Music Of The Past 50 Years</a:t>
            </a:r>
            <a:br>
              <a:rPr lang="en-US" sz="2800" i="1" dirty="0">
                <a:solidFill>
                  <a:prstClr val="black"/>
                </a:solidFill>
              </a:rPr>
            </a:br>
            <a:r>
              <a:rPr lang="en-US" sz="2800" i="1" dirty="0">
                <a:solidFill>
                  <a:prstClr val="black"/>
                </a:solidFill>
              </a:rPr>
              <a:t>http://</a:t>
            </a:r>
            <a:r>
              <a:rPr lang="en-US" sz="2800" i="1" dirty="0" err="1">
                <a:solidFill>
                  <a:prstClr val="black"/>
                </a:solidFill>
              </a:rPr>
              <a:t>www.fastcodesign.com</a:t>
            </a:r>
            <a:r>
              <a:rPr lang="en-US" sz="2800" i="1" dirty="0">
                <a:solidFill>
                  <a:prstClr val="black"/>
                </a:solidFill>
              </a:rPr>
              <a:t/>
            </a:r>
            <a:br>
              <a:rPr lang="en-US" sz="2800" i="1" dirty="0">
                <a:solidFill>
                  <a:prstClr val="black"/>
                </a:solidFill>
              </a:rPr>
            </a:br>
            <a:r>
              <a:rPr lang="en-US" sz="2800" i="1" dirty="0" smtClean="0">
                <a:solidFill>
                  <a:prstClr val="black"/>
                </a:solidFill>
              </a:rPr>
              <a:t/>
            </a:r>
            <a:br>
              <a:rPr lang="en-US" sz="2800" i="1" dirty="0" smtClean="0">
                <a:solidFill>
                  <a:prstClr val="black"/>
                </a:solidFill>
              </a:rPr>
            </a:br>
            <a:r>
              <a:rPr lang="en-US" sz="2800" i="1" dirty="0" err="1" smtClean="0">
                <a:solidFill>
                  <a:prstClr val="black"/>
                </a:solidFill>
              </a:rPr>
              <a:t>Nikolay</a:t>
            </a:r>
            <a:r>
              <a:rPr lang="en-US" sz="2800" i="1" dirty="0" smtClean="0">
                <a:solidFill>
                  <a:prstClr val="black"/>
                </a:solidFill>
              </a:rPr>
              <a:t> </a:t>
            </a:r>
            <a:r>
              <a:rPr lang="en-US" sz="2800" i="1" dirty="0" err="1" smtClean="0">
                <a:solidFill>
                  <a:prstClr val="black"/>
                </a:solidFill>
              </a:rPr>
              <a:t>Lamm</a:t>
            </a:r>
            <a:r>
              <a:rPr lang="en-US" sz="2800" i="1" dirty="0" smtClean="0">
                <a:solidFill>
                  <a:prstClr val="black"/>
                </a:solidFill>
              </a:rPr>
              <a:t>, History of Music Project </a:t>
            </a:r>
            <a:r>
              <a:rPr lang="en-US" sz="2800" dirty="0" smtClean="0">
                <a:solidFill>
                  <a:prstClr val="black"/>
                </a:solidFill>
              </a:rPr>
              <a:t/>
            </a:r>
            <a:br>
              <a:rPr lang="en-US" sz="2800" dirty="0" smtClean="0">
                <a:solidFill>
                  <a:prstClr val="black"/>
                </a:solidFill>
              </a:rPr>
            </a:br>
            <a:r>
              <a:rPr lang="en-US" sz="2800" dirty="0" smtClean="0">
                <a:solidFill>
                  <a:prstClr val="black"/>
                </a:solidFill>
              </a:rPr>
              <a:t/>
            </a:r>
            <a:br>
              <a:rPr lang="en-US" sz="2800" dirty="0" smtClean="0">
                <a:solidFill>
                  <a:prstClr val="black"/>
                </a:solidFill>
              </a:rPr>
            </a:br>
            <a:r>
              <a:rPr lang="en-US" sz="2800" dirty="0" smtClean="0">
                <a:solidFill>
                  <a:prstClr val="black"/>
                </a:solidFill>
              </a:rPr>
              <a:t>LOVE</a:t>
            </a:r>
            <a:br>
              <a:rPr lang="en-US" sz="2800" dirty="0" smtClean="0">
                <a:solidFill>
                  <a:prstClr val="black"/>
                </a:solidFill>
              </a:rPr>
            </a:br>
            <a:r>
              <a:rPr lang="en-US" sz="2800" dirty="0" smtClean="0">
                <a:solidFill>
                  <a:prstClr val="black"/>
                </a:solidFill>
              </a:rPr>
              <a:t/>
            </a:r>
            <a:br>
              <a:rPr lang="en-US" sz="2800" dirty="0" smtClean="0">
                <a:solidFill>
                  <a:prstClr val="black"/>
                </a:solidFill>
              </a:rPr>
            </a:br>
            <a:r>
              <a:rPr lang="en-US" sz="2800" dirty="0" smtClean="0">
                <a:solidFill>
                  <a:prstClr val="black"/>
                </a:solidFill>
              </a:rPr>
              <a:t>LONELY</a:t>
            </a:r>
            <a:br>
              <a:rPr lang="en-US" sz="2800" dirty="0" smtClean="0">
                <a:solidFill>
                  <a:prstClr val="black"/>
                </a:solidFill>
              </a:rPr>
            </a:br>
            <a:r>
              <a:rPr lang="en-US" sz="2800" dirty="0" smtClean="0">
                <a:solidFill>
                  <a:prstClr val="black"/>
                </a:solidFill>
              </a:rPr>
              <a:t/>
            </a:r>
            <a:br>
              <a:rPr lang="en-US" sz="2800" dirty="0" smtClean="0">
                <a:solidFill>
                  <a:prstClr val="black"/>
                </a:solidFill>
              </a:rPr>
            </a:br>
            <a:r>
              <a:rPr lang="en-US" sz="2800" dirty="0" smtClean="0">
                <a:solidFill>
                  <a:prstClr val="black"/>
                </a:solidFill>
              </a:rPr>
              <a:t>BABY</a:t>
            </a:r>
            <a:br>
              <a:rPr lang="en-US" sz="2800" dirty="0" smtClean="0">
                <a:solidFill>
                  <a:prstClr val="black"/>
                </a:solidFill>
              </a:rPr>
            </a:br>
            <a:r>
              <a:rPr lang="en-US" sz="2800" dirty="0" smtClean="0">
                <a:solidFill>
                  <a:prstClr val="black"/>
                </a:solidFill>
              </a:rPr>
              <a:t/>
            </a:r>
            <a:br>
              <a:rPr lang="en-US" sz="2800" dirty="0" smtClean="0">
                <a:solidFill>
                  <a:prstClr val="black"/>
                </a:solidFill>
              </a:rPr>
            </a:br>
            <a:r>
              <a:rPr lang="en-US" sz="2800" dirty="0" smtClean="0">
                <a:solidFill>
                  <a:prstClr val="black"/>
                </a:solidFill>
              </a:rPr>
              <a:t>HOME</a:t>
            </a:r>
            <a:br>
              <a:rPr lang="en-US" sz="2800" dirty="0" smtClean="0">
                <a:solidFill>
                  <a:prstClr val="black"/>
                </a:solidFill>
              </a:rPr>
            </a:br>
            <a:endParaRPr lang="en-US" sz="1800" dirty="0"/>
          </a:p>
        </p:txBody>
      </p:sp>
    </p:spTree>
    <p:extLst>
      <p:ext uri="{BB962C8B-B14F-4D97-AF65-F5344CB8AC3E}">
        <p14:creationId xmlns:p14="http://schemas.microsoft.com/office/powerpoint/2010/main" val="449873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Sequencing of the content</a:t>
            </a:r>
            <a:endParaRPr lang="en-US" sz="3600" dirty="0"/>
          </a:p>
        </p:txBody>
      </p:sp>
      <p:sp>
        <p:nvSpPr>
          <p:cNvPr id="3" name="Content Placeholder 2"/>
          <p:cNvSpPr>
            <a:spLocks noGrp="1"/>
          </p:cNvSpPr>
          <p:nvPr>
            <p:ph idx="1"/>
          </p:nvPr>
        </p:nvSpPr>
        <p:spPr/>
        <p:txBody>
          <a:bodyPr>
            <a:normAutofit/>
          </a:bodyPr>
          <a:lstStyle/>
          <a:p>
            <a:r>
              <a:rPr lang="en-AU" dirty="0" smtClean="0"/>
              <a:t> </a:t>
            </a:r>
            <a:r>
              <a:rPr lang="en-AU" b="1" dirty="0" smtClean="0"/>
              <a:t>Year 5</a:t>
            </a:r>
            <a:r>
              <a:rPr lang="en-AU" dirty="0" smtClean="0"/>
              <a:t>: ‘everyday life’ – person and community; needs and wants; limited resources; factors influencing choice</a:t>
            </a:r>
          </a:p>
          <a:p>
            <a:r>
              <a:rPr lang="en-AU" dirty="0"/>
              <a:t> </a:t>
            </a:r>
            <a:r>
              <a:rPr lang="en-AU" dirty="0" smtClean="0"/>
              <a:t>Y</a:t>
            </a:r>
            <a:r>
              <a:rPr lang="en-AU" b="1" dirty="0" smtClean="0"/>
              <a:t>ear 6</a:t>
            </a:r>
            <a:r>
              <a:rPr lang="en-AU" dirty="0" smtClean="0"/>
              <a:t>: impact of the choices we make; introduction of business – why and how businesses do what they do</a:t>
            </a:r>
          </a:p>
          <a:p>
            <a:r>
              <a:rPr lang="en-AU" dirty="0"/>
              <a:t> </a:t>
            </a:r>
            <a:r>
              <a:rPr lang="en-AU" b="1" dirty="0" smtClean="0"/>
              <a:t>Year 7</a:t>
            </a:r>
            <a:r>
              <a:rPr lang="en-AU" dirty="0" smtClean="0"/>
              <a:t>: ‘market’; ‘entrepreneurial behaviour’ and business success; types of work</a:t>
            </a:r>
            <a:endParaRPr lang="en-AU" dirty="0"/>
          </a:p>
          <a:p>
            <a:pPr marL="0" indent="0">
              <a:buNone/>
            </a:pPr>
            <a:r>
              <a:rPr lang="en-US" b="1" dirty="0"/>
              <a:t> </a:t>
            </a:r>
            <a:endParaRPr lang="en-AU" dirty="0"/>
          </a:p>
        </p:txBody>
      </p:sp>
    </p:spTree>
    <p:extLst>
      <p:ext uri="{BB962C8B-B14F-4D97-AF65-F5344CB8AC3E}">
        <p14:creationId xmlns:p14="http://schemas.microsoft.com/office/powerpoint/2010/main" val="2467567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Contentious issues?</a:t>
            </a:r>
            <a:endParaRPr lang="en-US" sz="3600" dirty="0"/>
          </a:p>
        </p:txBody>
      </p:sp>
      <p:sp>
        <p:nvSpPr>
          <p:cNvPr id="3" name="Content Placeholder 2"/>
          <p:cNvSpPr>
            <a:spLocks noGrp="1"/>
          </p:cNvSpPr>
          <p:nvPr>
            <p:ph idx="1"/>
          </p:nvPr>
        </p:nvSpPr>
        <p:spPr/>
        <p:txBody>
          <a:bodyPr/>
          <a:lstStyle/>
          <a:p>
            <a:r>
              <a:rPr lang="en-US" dirty="0" smtClean="0"/>
              <a:t> </a:t>
            </a:r>
            <a:r>
              <a:rPr lang="en-US" b="1" dirty="0" smtClean="0"/>
              <a:t>Work</a:t>
            </a:r>
            <a:r>
              <a:rPr lang="en-US" dirty="0" smtClean="0"/>
              <a:t>: Representation of work at various year levels; essential understandings about work; lack of relationship of work to other areas of the content ( ‘an after thought’ – to appease……..?????)</a:t>
            </a:r>
          </a:p>
          <a:p>
            <a:endParaRPr lang="en-US" dirty="0" smtClean="0"/>
          </a:p>
          <a:p>
            <a:r>
              <a:rPr lang="en-US" dirty="0"/>
              <a:t> </a:t>
            </a:r>
            <a:r>
              <a:rPr lang="en-US" b="1" dirty="0" smtClean="0"/>
              <a:t>Entrepreneurial </a:t>
            </a:r>
            <a:r>
              <a:rPr lang="en-US" b="1" dirty="0" err="1" smtClean="0"/>
              <a:t>behaviours</a:t>
            </a:r>
            <a:r>
              <a:rPr lang="en-US" dirty="0" smtClean="0"/>
              <a:t>/</a:t>
            </a:r>
            <a:r>
              <a:rPr lang="en-US" b="1" dirty="0" smtClean="0"/>
              <a:t>capabilities</a:t>
            </a:r>
            <a:r>
              <a:rPr lang="en-US" dirty="0" smtClean="0"/>
              <a:t>: from ‘under-kill’ to ‘over-kill’? ( to appease……????)</a:t>
            </a:r>
            <a:endParaRPr lang="en-US" dirty="0"/>
          </a:p>
        </p:txBody>
      </p:sp>
    </p:spTree>
    <p:extLst>
      <p:ext uri="{BB962C8B-B14F-4D97-AF65-F5344CB8AC3E}">
        <p14:creationId xmlns:p14="http://schemas.microsoft.com/office/powerpoint/2010/main" val="12419561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Sequencing of the content</a:t>
            </a:r>
            <a:endParaRPr lang="en-US" sz="3200" dirty="0"/>
          </a:p>
        </p:txBody>
      </p:sp>
      <p:sp>
        <p:nvSpPr>
          <p:cNvPr id="3" name="Content Placeholder 2"/>
          <p:cNvSpPr>
            <a:spLocks noGrp="1"/>
          </p:cNvSpPr>
          <p:nvPr>
            <p:ph idx="1"/>
          </p:nvPr>
        </p:nvSpPr>
        <p:spPr/>
        <p:txBody>
          <a:bodyPr/>
          <a:lstStyle/>
          <a:p>
            <a:r>
              <a:rPr lang="en-US" dirty="0" smtClean="0"/>
              <a:t> Year 8: markets in Australia – including traditional Aboriginal and Torres Strait Islander markets; government influence; types of businesses; nature of work now and in the future</a:t>
            </a:r>
          </a:p>
          <a:p>
            <a:r>
              <a:rPr lang="en-US" dirty="0"/>
              <a:t> </a:t>
            </a:r>
            <a:r>
              <a:rPr lang="en-US" dirty="0" smtClean="0"/>
              <a:t>Year 9: Australian economy, Asia, global economy; financial risks and rewards – Australian and global economy; global workplace</a:t>
            </a:r>
          </a:p>
          <a:p>
            <a:endParaRPr lang="en-US" dirty="0"/>
          </a:p>
        </p:txBody>
      </p:sp>
    </p:spTree>
    <p:extLst>
      <p:ext uri="{BB962C8B-B14F-4D97-AF65-F5344CB8AC3E}">
        <p14:creationId xmlns:p14="http://schemas.microsoft.com/office/powerpoint/2010/main" val="3771842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So what?</a:t>
            </a:r>
            <a:endParaRPr lang="en-US" sz="3600" dirty="0"/>
          </a:p>
        </p:txBody>
      </p:sp>
      <p:sp>
        <p:nvSpPr>
          <p:cNvPr id="3" name="Content Placeholder 2"/>
          <p:cNvSpPr>
            <a:spLocks noGrp="1"/>
          </p:cNvSpPr>
          <p:nvPr>
            <p:ph idx="1"/>
          </p:nvPr>
        </p:nvSpPr>
        <p:spPr/>
        <p:txBody>
          <a:bodyPr>
            <a:normAutofit lnSpcReduction="10000"/>
          </a:bodyPr>
          <a:lstStyle/>
          <a:p>
            <a:pPr marL="0" indent="0">
              <a:buNone/>
            </a:pPr>
            <a:r>
              <a:rPr lang="en-US" dirty="0" smtClean="0"/>
              <a:t>Is it ‘business as usual’? ( or ‘economics as usual’)?</a:t>
            </a:r>
          </a:p>
          <a:p>
            <a:pPr marL="0" indent="0">
              <a:buNone/>
            </a:pPr>
            <a:r>
              <a:rPr lang="en-US" dirty="0" smtClean="0"/>
              <a:t>What is new?</a:t>
            </a:r>
          </a:p>
          <a:p>
            <a:pPr marL="0" indent="0">
              <a:buNone/>
            </a:pPr>
            <a:r>
              <a:rPr lang="en-US" dirty="0" smtClean="0"/>
              <a:t>What is different?</a:t>
            </a:r>
          </a:p>
          <a:p>
            <a:pPr marL="0" indent="0">
              <a:buNone/>
            </a:pPr>
            <a:r>
              <a:rPr lang="en-US" dirty="0" smtClean="0"/>
              <a:t>What new opportunities does the curriculum provide?</a:t>
            </a:r>
          </a:p>
          <a:p>
            <a:pPr marL="0" indent="0">
              <a:buNone/>
            </a:pPr>
            <a:r>
              <a:rPr lang="en-US" dirty="0" smtClean="0"/>
              <a:t>What pedagogies are most effective?</a:t>
            </a:r>
          </a:p>
          <a:p>
            <a:pPr marL="0" indent="0">
              <a:buNone/>
            </a:pPr>
            <a:r>
              <a:rPr lang="en-US" dirty="0" smtClean="0"/>
              <a:t>Will resources shape the learning?</a:t>
            </a:r>
          </a:p>
          <a:p>
            <a:pPr marL="0" indent="0">
              <a:buNone/>
            </a:pPr>
            <a:r>
              <a:rPr lang="en-US" dirty="0" smtClean="0"/>
              <a:t>Will assessment shape the learning?</a:t>
            </a:r>
            <a:endParaRPr lang="en-US" dirty="0"/>
          </a:p>
        </p:txBody>
      </p:sp>
    </p:spTree>
    <p:extLst>
      <p:ext uri="{BB962C8B-B14F-4D97-AF65-F5344CB8AC3E}">
        <p14:creationId xmlns:p14="http://schemas.microsoft.com/office/powerpoint/2010/main" val="3363153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Sequencing of the content</a:t>
            </a:r>
            <a:endParaRPr lang="en-US" sz="3200" dirty="0"/>
          </a:p>
        </p:txBody>
      </p:sp>
      <p:sp>
        <p:nvSpPr>
          <p:cNvPr id="3" name="Content Placeholder 2"/>
          <p:cNvSpPr>
            <a:spLocks noGrp="1"/>
          </p:cNvSpPr>
          <p:nvPr>
            <p:ph idx="1"/>
          </p:nvPr>
        </p:nvSpPr>
        <p:spPr/>
        <p:txBody>
          <a:bodyPr/>
          <a:lstStyle/>
          <a:p>
            <a:r>
              <a:rPr lang="en-US" dirty="0" smtClean="0"/>
              <a:t> Year 10: performance of the Australian economy; government economic management; living standards; business and productivity; workforce management and business performance.</a:t>
            </a:r>
          </a:p>
          <a:p>
            <a:endParaRPr lang="en-US" dirty="0"/>
          </a:p>
          <a:p>
            <a:pPr marL="0" indent="0">
              <a:buNone/>
            </a:pPr>
            <a:r>
              <a:rPr lang="en-US" dirty="0" smtClean="0"/>
              <a:t>YEARS 5 – 10 : A PATHWAY TO……..??????</a:t>
            </a:r>
            <a:endParaRPr lang="en-US" dirty="0"/>
          </a:p>
        </p:txBody>
      </p:sp>
    </p:spTree>
    <p:extLst>
      <p:ext uri="{BB962C8B-B14F-4D97-AF65-F5344CB8AC3E}">
        <p14:creationId xmlns:p14="http://schemas.microsoft.com/office/powerpoint/2010/main" val="3808644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Some ‘unofficial’ NSW data</a:t>
            </a:r>
            <a:endParaRPr lang="en-US" sz="2800" dirty="0"/>
          </a:p>
        </p:txBody>
      </p:sp>
      <p:sp>
        <p:nvSpPr>
          <p:cNvPr id="3" name="Content Placeholder 2"/>
          <p:cNvSpPr>
            <a:spLocks noGrp="1"/>
          </p:cNvSpPr>
          <p:nvPr>
            <p:ph idx="1"/>
          </p:nvPr>
        </p:nvSpPr>
        <p:spPr/>
        <p:txBody>
          <a:bodyPr/>
          <a:lstStyle/>
          <a:p>
            <a:r>
              <a:rPr lang="en-US" dirty="0" smtClean="0"/>
              <a:t> In 2013, of the students who studied Preliminary ( Year 11) Economics, 64% had completed Commerce.</a:t>
            </a:r>
          </a:p>
          <a:p>
            <a:endParaRPr lang="en-US" dirty="0" smtClean="0"/>
          </a:p>
          <a:p>
            <a:r>
              <a:rPr lang="en-US" dirty="0"/>
              <a:t> </a:t>
            </a:r>
            <a:r>
              <a:rPr lang="en-US" dirty="0" smtClean="0"/>
              <a:t>Of the students who achieved a ‘grade A’ in Year 11 Economics, 73% had completed Commerce in the previous year.</a:t>
            </a:r>
            <a:endParaRPr lang="en-US" dirty="0"/>
          </a:p>
        </p:txBody>
      </p:sp>
    </p:spTree>
    <p:extLst>
      <p:ext uri="{BB962C8B-B14F-4D97-AF65-F5344CB8AC3E}">
        <p14:creationId xmlns:p14="http://schemas.microsoft.com/office/powerpoint/2010/main" val="2565678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Economics and Business Skills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 Questioning and research</a:t>
            </a:r>
          </a:p>
          <a:p>
            <a:r>
              <a:rPr lang="en-US" dirty="0" smtClean="0"/>
              <a:t> Interpretation and analysis</a:t>
            </a:r>
          </a:p>
          <a:p>
            <a:r>
              <a:rPr lang="en-US" dirty="0" smtClean="0"/>
              <a:t> Economics reasoning, decision-making and application (‘</a:t>
            </a:r>
            <a:r>
              <a:rPr lang="en-US" i="1" dirty="0" smtClean="0"/>
              <a:t>students make informed decisions…’)</a:t>
            </a:r>
          </a:p>
          <a:p>
            <a:r>
              <a:rPr lang="en-US" dirty="0"/>
              <a:t> </a:t>
            </a:r>
            <a:r>
              <a:rPr lang="en-US" dirty="0" smtClean="0"/>
              <a:t>Communication and reflection</a:t>
            </a:r>
          </a:p>
          <a:p>
            <a:pPr marL="0" indent="0">
              <a:buNone/>
            </a:pPr>
            <a:r>
              <a:rPr lang="en-US" i="1" dirty="0" smtClean="0"/>
              <a:t>How are these skills represented in other curriculum areas?</a:t>
            </a:r>
          </a:p>
          <a:p>
            <a:pPr marL="0" indent="0">
              <a:buNone/>
            </a:pPr>
            <a:r>
              <a:rPr lang="en-US" i="1" dirty="0" smtClean="0"/>
              <a:t>How are these skills represented in the Achievement Standards?</a:t>
            </a:r>
          </a:p>
          <a:p>
            <a:pPr marL="0" indent="0">
              <a:buNone/>
            </a:pPr>
            <a:endParaRPr lang="en-US" dirty="0"/>
          </a:p>
        </p:txBody>
      </p:sp>
    </p:spTree>
    <p:extLst>
      <p:ext uri="{BB962C8B-B14F-4D97-AF65-F5344CB8AC3E}">
        <p14:creationId xmlns:p14="http://schemas.microsoft.com/office/powerpoint/2010/main" val="20545360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Challenges for writers ?</a:t>
            </a:r>
            <a:endParaRPr lang="en-US" sz="3600" dirty="0"/>
          </a:p>
        </p:txBody>
      </p:sp>
      <p:sp>
        <p:nvSpPr>
          <p:cNvPr id="3" name="Content Placeholder 2"/>
          <p:cNvSpPr>
            <a:spLocks noGrp="1"/>
          </p:cNvSpPr>
          <p:nvPr>
            <p:ph idx="1"/>
          </p:nvPr>
        </p:nvSpPr>
        <p:spPr/>
        <p:txBody>
          <a:bodyPr/>
          <a:lstStyle/>
          <a:p>
            <a:pPr marL="457200" indent="-457200">
              <a:buFont typeface="+mj-lt"/>
              <a:buAutoNum type="arabicPeriod"/>
            </a:pPr>
            <a:r>
              <a:rPr lang="en-US" dirty="0" smtClean="0"/>
              <a:t>Economics/Business/</a:t>
            </a:r>
            <a:r>
              <a:rPr lang="en-US" dirty="0" smtClean="0"/>
              <a:t>Accounting/other </a:t>
            </a:r>
            <a:r>
              <a:rPr lang="en-US" dirty="0" smtClean="0"/>
              <a:t>interests in advisory groups</a:t>
            </a:r>
          </a:p>
          <a:p>
            <a:pPr marL="457200" indent="-457200">
              <a:buFont typeface="+mj-lt"/>
              <a:buAutoNum type="arabicPeriod"/>
            </a:pPr>
            <a:r>
              <a:rPr lang="en-US" dirty="0" smtClean="0"/>
              <a:t>Timelines for delivering the curriculum</a:t>
            </a:r>
          </a:p>
          <a:p>
            <a:pPr marL="457200" indent="-457200">
              <a:buFont typeface="+mj-lt"/>
              <a:buAutoNum type="arabicPeriod"/>
            </a:pPr>
            <a:r>
              <a:rPr lang="en-US" dirty="0" smtClean="0"/>
              <a:t>Economics/Business balance</a:t>
            </a:r>
          </a:p>
          <a:p>
            <a:pPr marL="457200" indent="-457200">
              <a:buFont typeface="+mj-lt"/>
              <a:buAutoNum type="arabicPeriod"/>
            </a:pPr>
            <a:r>
              <a:rPr lang="en-US" dirty="0" smtClean="0"/>
              <a:t>Cross curriculum priorities – forced or </a:t>
            </a:r>
            <a:r>
              <a:rPr lang="en-US" dirty="0" smtClean="0"/>
              <a:t>natural ?</a:t>
            </a:r>
            <a:endParaRPr lang="en-US" dirty="0" smtClean="0"/>
          </a:p>
          <a:p>
            <a:pPr marL="457200" indent="-457200">
              <a:buFont typeface="+mj-lt"/>
              <a:buAutoNum type="arabicPeriod"/>
            </a:pPr>
            <a:r>
              <a:rPr lang="en-US" dirty="0" smtClean="0"/>
              <a:t>Keeping the </a:t>
            </a:r>
            <a:r>
              <a:rPr lang="en-US" dirty="0" smtClean="0"/>
              <a:t>‘big ideas’ </a:t>
            </a:r>
            <a:r>
              <a:rPr lang="en-US" dirty="0" smtClean="0"/>
              <a:t>alive</a:t>
            </a:r>
          </a:p>
          <a:p>
            <a:pPr marL="457200" indent="-457200">
              <a:buFont typeface="+mj-lt"/>
              <a:buAutoNum type="arabicPeriod"/>
            </a:pPr>
            <a:r>
              <a:rPr lang="en-US" dirty="0" smtClean="0"/>
              <a:t>National consensus</a:t>
            </a:r>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2132159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1403683"/>
            <a:ext cx="6965245" cy="4556787"/>
          </a:xfrm>
        </p:spPr>
        <p:txBody>
          <a:bodyPr>
            <a:normAutofit/>
          </a:bodyPr>
          <a:lstStyle/>
          <a:p>
            <a:endParaRPr lang="en-US" dirty="0"/>
          </a:p>
        </p:txBody>
      </p:sp>
      <p:pic>
        <p:nvPicPr>
          <p:cNvPr id="4" name="Content Placeholder 3"/>
          <p:cNvPicPr>
            <a:picLocks noGrp="1" noChangeAspect="1"/>
          </p:cNvPicPr>
          <p:nvPr>
            <p:ph idx="1"/>
          </p:nvPr>
        </p:nvPicPr>
        <p:blipFill rotWithShape="1">
          <a:blip r:embed="rId2"/>
          <a:srcRect l="-28309" r="-6365" b="20917"/>
          <a:stretch/>
        </p:blipFill>
        <p:spPr>
          <a:xfrm>
            <a:off x="809547" y="1403683"/>
            <a:ext cx="6197600" cy="3603625"/>
          </a:xfrm>
          <a:prstGeom prst="rect">
            <a:avLst/>
          </a:prstGeom>
        </p:spPr>
      </p:pic>
    </p:spTree>
    <p:extLst>
      <p:ext uri="{BB962C8B-B14F-4D97-AF65-F5344CB8AC3E}">
        <p14:creationId xmlns:p14="http://schemas.microsoft.com/office/powerpoint/2010/main" val="1635872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t>
            </a:r>
            <a:r>
              <a:rPr lang="en-US" dirty="0"/>
              <a:t>Unless we have (financial literacy) embedded in the curriculum, we can’t be sure that the people who need it will get it.” </a:t>
            </a:r>
            <a:endParaRPr lang="en-US" dirty="0" smtClean="0"/>
          </a:p>
          <a:p>
            <a:pPr marL="0" indent="0">
              <a:buNone/>
            </a:pPr>
            <a:r>
              <a:rPr lang="en-US" i="1" dirty="0" err="1" smtClean="0"/>
              <a:t>Dr</a:t>
            </a:r>
            <a:r>
              <a:rPr lang="en-US" i="1" dirty="0" smtClean="0"/>
              <a:t> Helen Roberts, Director, US Centre for  Economics Education, February 2014</a:t>
            </a:r>
          </a:p>
          <a:p>
            <a:pPr marL="0" indent="0">
              <a:buNone/>
            </a:pPr>
            <a:r>
              <a:rPr lang="en-US" i="1" dirty="0"/>
              <a:t>http://</a:t>
            </a:r>
            <a:r>
              <a:rPr lang="en-US" i="1" dirty="0" err="1"/>
              <a:t>www.treasury.gov</a:t>
            </a:r>
            <a:r>
              <a:rPr lang="en-US" i="1" dirty="0"/>
              <a:t>/resource-center/financial-education/Documents/CEE%20presentation.pdf</a:t>
            </a:r>
          </a:p>
        </p:txBody>
      </p:sp>
    </p:spTree>
    <p:extLst>
      <p:ext uri="{BB962C8B-B14F-4D97-AF65-F5344CB8AC3E}">
        <p14:creationId xmlns:p14="http://schemas.microsoft.com/office/powerpoint/2010/main" val="2093707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1301675"/>
          </a:xfrm>
        </p:spPr>
        <p:txBody>
          <a:bodyPr>
            <a:noAutofit/>
          </a:bodyPr>
          <a:lstStyle/>
          <a:p>
            <a:r>
              <a:rPr lang="en-US" sz="2800" dirty="0" smtClean="0"/>
              <a:t>OECD Financial Education </a:t>
            </a:r>
            <a:r>
              <a:rPr lang="en-US" sz="2800" dirty="0"/>
              <a:t>in Schools</a:t>
            </a:r>
            <a:br>
              <a:rPr lang="en-US" sz="2800" dirty="0"/>
            </a:br>
            <a:r>
              <a:rPr lang="en-US" sz="2800" dirty="0"/>
              <a:t>http://</a:t>
            </a:r>
            <a:r>
              <a:rPr lang="en-US" sz="2800" dirty="0" err="1"/>
              <a:t>www.oecd.org</a:t>
            </a:r>
            <a:r>
              <a:rPr lang="en-US" sz="2800" dirty="0"/>
              <a:t>/finance/financial-education/</a:t>
            </a:r>
          </a:p>
        </p:txBody>
      </p:sp>
      <p:sp>
        <p:nvSpPr>
          <p:cNvPr id="3" name="Content Placeholder 2"/>
          <p:cNvSpPr>
            <a:spLocks noGrp="1"/>
          </p:cNvSpPr>
          <p:nvPr>
            <p:ph idx="1"/>
          </p:nvPr>
        </p:nvSpPr>
        <p:spPr/>
        <p:txBody>
          <a:bodyPr/>
          <a:lstStyle/>
          <a:p>
            <a:r>
              <a:rPr lang="en-US" dirty="0" smtClean="0"/>
              <a:t> Principles and Good Practices for Financial Education and Awareness: ‘financial education should start as early as possible and be taught in schools’ ( 2005)</a:t>
            </a:r>
          </a:p>
          <a:p>
            <a:r>
              <a:rPr lang="en-US" dirty="0"/>
              <a:t> </a:t>
            </a:r>
            <a:r>
              <a:rPr lang="en-US" dirty="0" smtClean="0"/>
              <a:t>2012 PISA Assessment of the financial literacy of students: due for release later in 2014</a:t>
            </a:r>
          </a:p>
          <a:p>
            <a:r>
              <a:rPr lang="en-US" dirty="0"/>
              <a:t> </a:t>
            </a:r>
            <a:r>
              <a:rPr lang="en-US" dirty="0" smtClean="0"/>
              <a:t>2012 APEC endorsement of OECD’s National Strategies for Financial Education</a:t>
            </a:r>
          </a:p>
          <a:p>
            <a:endParaRPr lang="en-US" dirty="0"/>
          </a:p>
        </p:txBody>
      </p:sp>
    </p:spTree>
    <p:extLst>
      <p:ext uri="{BB962C8B-B14F-4D97-AF65-F5344CB8AC3E}">
        <p14:creationId xmlns:p14="http://schemas.microsoft.com/office/powerpoint/2010/main" val="3241692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1301675"/>
          </a:xfrm>
        </p:spPr>
        <p:txBody>
          <a:bodyPr>
            <a:normAutofit fontScale="90000"/>
          </a:bodyPr>
          <a:lstStyle/>
          <a:p>
            <a:r>
              <a:rPr lang="en-US" sz="3200" dirty="0" smtClean="0"/>
              <a:t>‘</a:t>
            </a:r>
            <a:r>
              <a:rPr lang="en-US" sz="3200" dirty="0" err="1" smtClean="0"/>
              <a:t>StartSmart</a:t>
            </a:r>
            <a:r>
              <a:rPr lang="en-US" sz="3200" dirty="0" smtClean="0"/>
              <a:t>’: A case study in </a:t>
            </a:r>
            <a:r>
              <a:rPr lang="en-US" sz="3200" dirty="0"/>
              <a:t>financial education http://</a:t>
            </a:r>
            <a:r>
              <a:rPr lang="en-US" sz="3200" dirty="0" err="1"/>
              <a:t>startsmart.com.au</a:t>
            </a:r>
            <a:r>
              <a:rPr lang="en-US" sz="3200" dirty="0"/>
              <a:t>/home/</a:t>
            </a:r>
            <a:r>
              <a:rPr lang="en-US" sz="3200" dirty="0" err="1"/>
              <a:t>startsmart</a:t>
            </a:r>
            <a:r>
              <a:rPr lang="en-US" sz="3200" dirty="0"/>
              <a:t>-programs</a:t>
            </a:r>
            <a:r>
              <a:rPr lang="en-US" sz="3200" dirty="0" smtClean="0"/>
              <a:t>/</a:t>
            </a:r>
            <a:endParaRPr lang="en-US" sz="3200" dirty="0"/>
          </a:p>
        </p:txBody>
      </p:sp>
      <p:sp>
        <p:nvSpPr>
          <p:cNvPr id="3" name="Content Placeholder 2"/>
          <p:cNvSpPr>
            <a:spLocks noGrp="1"/>
          </p:cNvSpPr>
          <p:nvPr>
            <p:ph idx="1"/>
          </p:nvPr>
        </p:nvSpPr>
        <p:spPr/>
        <p:txBody>
          <a:bodyPr>
            <a:normAutofit fontScale="92500" lnSpcReduction="20000"/>
          </a:bodyPr>
          <a:lstStyle/>
          <a:p>
            <a:endParaRPr lang="en-US" dirty="0" smtClean="0"/>
          </a:p>
          <a:p>
            <a:r>
              <a:rPr lang="en-US" dirty="0" smtClean="0"/>
              <a:t> Commonwealth Bank Foundation initiative 2007; 800 000 primary and secondary students</a:t>
            </a:r>
          </a:p>
          <a:p>
            <a:r>
              <a:rPr lang="en-US" dirty="0"/>
              <a:t> </a:t>
            </a:r>
            <a:r>
              <a:rPr lang="en-US" dirty="0" smtClean="0"/>
              <a:t>Evidence base: metacognition; cognitive development</a:t>
            </a:r>
          </a:p>
          <a:p>
            <a:r>
              <a:rPr lang="en-US" dirty="0"/>
              <a:t> </a:t>
            </a:r>
            <a:r>
              <a:rPr lang="en-US" dirty="0" smtClean="0"/>
              <a:t>Key features: interactive workshop, dynamic facilitators, additional resources, no cost</a:t>
            </a:r>
          </a:p>
          <a:p>
            <a:r>
              <a:rPr lang="en-US" dirty="0" smtClean="0"/>
              <a:t> ACER research looked at impact on attitudes to financial concepts; levels of financial knowledge; </a:t>
            </a:r>
            <a:r>
              <a:rPr lang="en-US" dirty="0" err="1" smtClean="0"/>
              <a:t>behavioural</a:t>
            </a:r>
            <a:r>
              <a:rPr lang="en-US" dirty="0" smtClean="0"/>
              <a:t> intentions; confidence and self efficacy in managing finances.</a:t>
            </a:r>
            <a:endParaRPr lang="en-US" dirty="0"/>
          </a:p>
        </p:txBody>
      </p:sp>
    </p:spTree>
    <p:extLst>
      <p:ext uri="{BB962C8B-B14F-4D97-AF65-F5344CB8AC3E}">
        <p14:creationId xmlns:p14="http://schemas.microsoft.com/office/powerpoint/2010/main" val="85951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ACER research findings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 Greatest impact: financial knowledge and </a:t>
            </a:r>
            <a:r>
              <a:rPr lang="en-US" dirty="0" err="1" smtClean="0"/>
              <a:t>behavioural</a:t>
            </a:r>
            <a:r>
              <a:rPr lang="en-US" dirty="0" smtClean="0"/>
              <a:t> intention</a:t>
            </a:r>
          </a:p>
          <a:p>
            <a:r>
              <a:rPr lang="en-US" dirty="0" smtClean="0"/>
              <a:t> Weakest impact: confidence/self efficacy</a:t>
            </a:r>
          </a:p>
          <a:p>
            <a:r>
              <a:rPr lang="en-US" dirty="0"/>
              <a:t> </a:t>
            </a:r>
            <a:r>
              <a:rPr lang="en-US" dirty="0" smtClean="0"/>
              <a:t>Does knowledge change </a:t>
            </a:r>
            <a:r>
              <a:rPr lang="en-US" dirty="0" err="1" smtClean="0"/>
              <a:t>behaviour</a:t>
            </a:r>
            <a:r>
              <a:rPr lang="en-US" dirty="0" smtClean="0"/>
              <a:t>?</a:t>
            </a:r>
          </a:p>
          <a:p>
            <a:r>
              <a:rPr lang="en-US" dirty="0" smtClean="0"/>
              <a:t> ‘</a:t>
            </a:r>
            <a:r>
              <a:rPr lang="en-US" dirty="0" err="1" smtClean="0"/>
              <a:t>Behavioural</a:t>
            </a:r>
            <a:r>
              <a:rPr lang="en-US" dirty="0" smtClean="0"/>
              <a:t> economics’ as a discipline in its own right is increasingly a focus of government regulation and business strategies (</a:t>
            </a:r>
            <a:r>
              <a:rPr lang="en-US" i="1" dirty="0" smtClean="0"/>
              <a:t>Nudge</a:t>
            </a:r>
            <a:r>
              <a:rPr lang="en-US" dirty="0" smtClean="0"/>
              <a:t>-</a:t>
            </a:r>
            <a:r>
              <a:rPr lang="en-US" dirty="0" err="1" smtClean="0"/>
              <a:t>Sunstein</a:t>
            </a:r>
            <a:r>
              <a:rPr lang="en-US" dirty="0" smtClean="0"/>
              <a:t> and </a:t>
            </a:r>
            <a:r>
              <a:rPr lang="en-US" dirty="0" err="1" smtClean="0"/>
              <a:t>Thaler</a:t>
            </a:r>
            <a:r>
              <a:rPr lang="en-US" dirty="0" smtClean="0"/>
              <a:t>)</a:t>
            </a:r>
          </a:p>
          <a:p>
            <a:pPr marL="0" indent="0">
              <a:buNone/>
            </a:pPr>
            <a:r>
              <a:rPr lang="en-US" dirty="0" smtClean="0">
                <a:hlinkClick r:id="rId2"/>
              </a:rPr>
              <a:t>http</a:t>
            </a:r>
            <a:r>
              <a:rPr lang="en-US" dirty="0">
                <a:hlinkClick r:id="rId2"/>
              </a:rPr>
              <a:t>://www.oecd.org/regreform/regulatory-policy/flyer%20Behavioural%</a:t>
            </a:r>
            <a:r>
              <a:rPr lang="en-US" dirty="0" smtClean="0">
                <a:hlinkClick r:id="rId2"/>
              </a:rPr>
              <a:t>20economics.pdf</a:t>
            </a:r>
            <a:endParaRPr lang="en-US" dirty="0" smtClean="0"/>
          </a:p>
          <a:p>
            <a:endParaRPr lang="en-US" dirty="0" smtClean="0"/>
          </a:p>
          <a:p>
            <a:endParaRPr lang="en-US" dirty="0" smtClean="0"/>
          </a:p>
        </p:txBody>
      </p:sp>
    </p:spTree>
    <p:extLst>
      <p:ext uri="{BB962C8B-B14F-4D97-AF65-F5344CB8AC3E}">
        <p14:creationId xmlns:p14="http://schemas.microsoft.com/office/powerpoint/2010/main" val="69416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Habit Formation and Learning in Young Children </a:t>
            </a:r>
            <a:br>
              <a:rPr lang="en-US" sz="2400" dirty="0" smtClean="0"/>
            </a:br>
            <a:r>
              <a:rPr lang="en-US" sz="2400" dirty="0" err="1" smtClean="0"/>
              <a:t>Whitebread</a:t>
            </a:r>
            <a:r>
              <a:rPr lang="en-US" sz="2400" dirty="0" smtClean="0"/>
              <a:t> and Bingham, University of Cambridge for The Money Advice Service, UK 2013.</a:t>
            </a:r>
            <a:endParaRPr lang="en-US" sz="2400"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1. Children are essentially social learners; they acquire cultural practices effortlessly and gradually assimilate values, attitudes, standards, norms, knowledge and </a:t>
            </a:r>
            <a:r>
              <a:rPr lang="en-US" dirty="0" err="1" smtClean="0"/>
              <a:t>behaviours</a:t>
            </a:r>
            <a:r>
              <a:rPr lang="en-US" dirty="0" smtClean="0"/>
              <a:t> that contribute to their financial well being.</a:t>
            </a:r>
          </a:p>
          <a:p>
            <a:pPr marL="0" indent="0">
              <a:buNone/>
            </a:pPr>
            <a:r>
              <a:rPr lang="en-US" dirty="0" smtClean="0"/>
              <a:t>2. Participating in financial activities with an adult provides meaning and motive.</a:t>
            </a:r>
          </a:p>
          <a:p>
            <a:pPr marL="0" indent="0">
              <a:buNone/>
            </a:pPr>
            <a:r>
              <a:rPr lang="en-US" dirty="0" smtClean="0"/>
              <a:t>3. Strategies that support acquisition of new knowledge and skills  include co-operative group work, self explanations of reasoning, self assessment, and debriefing.</a:t>
            </a:r>
          </a:p>
          <a:p>
            <a:pPr marL="0" indent="0">
              <a:buNone/>
            </a:pPr>
            <a:endParaRPr lang="en-US" dirty="0" smtClean="0"/>
          </a:p>
        </p:txBody>
      </p:sp>
    </p:spTree>
    <p:extLst>
      <p:ext uri="{BB962C8B-B14F-4D97-AF65-F5344CB8AC3E}">
        <p14:creationId xmlns:p14="http://schemas.microsoft.com/office/powerpoint/2010/main" val="2166899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82316" y="1205915"/>
            <a:ext cx="7352632" cy="4716296"/>
          </a:xfrm>
        </p:spPr>
        <p:txBody>
          <a:bodyPr>
            <a:noAutofit/>
          </a:bodyPr>
          <a:lstStyle/>
          <a:p>
            <a:r>
              <a:rPr lang="en-US" sz="2400" i="1" dirty="0" smtClean="0"/>
              <a:t>‘In addition, some of the content is not needed in primary classrooms. We do not believe, for example, that Economics and Business is an appropriate standalone subject for primary school children</a:t>
            </a:r>
            <a:r>
              <a:rPr lang="en-US" sz="2400" dirty="0" smtClean="0"/>
              <a:t>’.</a:t>
            </a:r>
            <a:br>
              <a:rPr lang="en-US" sz="2400" dirty="0" smtClean="0"/>
            </a:br>
            <a:r>
              <a:rPr lang="en-US" sz="2400" dirty="0"/>
              <a:t/>
            </a:r>
            <a:br>
              <a:rPr lang="en-US" sz="2400" dirty="0"/>
            </a:br>
            <a:r>
              <a:rPr lang="en-US" sz="2400" dirty="0" smtClean="0"/>
              <a:t>‘Primary school principals say Australian Curriculum is overcrowded’</a:t>
            </a:r>
            <a:br>
              <a:rPr lang="en-US" sz="2400" dirty="0" smtClean="0"/>
            </a:br>
            <a:r>
              <a:rPr lang="en-US" sz="2400" dirty="0" smtClean="0"/>
              <a:t>Australian Primary Principals Association,</a:t>
            </a:r>
            <a:br>
              <a:rPr lang="en-US" sz="2400" dirty="0" smtClean="0"/>
            </a:br>
            <a:r>
              <a:rPr lang="en-US" sz="2400" dirty="0" smtClean="0"/>
              <a:t>Media release 5 March 2014</a:t>
            </a:r>
            <a:endParaRPr lang="en-US" sz="2400" dirty="0"/>
          </a:p>
        </p:txBody>
      </p:sp>
    </p:spTree>
    <p:extLst>
      <p:ext uri="{BB962C8B-B14F-4D97-AF65-F5344CB8AC3E}">
        <p14:creationId xmlns:p14="http://schemas.microsoft.com/office/powerpoint/2010/main" val="8257474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Economics and Business Curriculum: rationale</a:t>
            </a:r>
            <a:endParaRPr lang="en-US" sz="2800" dirty="0"/>
          </a:p>
        </p:txBody>
      </p:sp>
      <p:sp>
        <p:nvSpPr>
          <p:cNvPr id="3" name="Content Placeholder 2"/>
          <p:cNvSpPr>
            <a:spLocks noGrp="1"/>
          </p:cNvSpPr>
          <p:nvPr>
            <p:ph idx="1"/>
          </p:nvPr>
        </p:nvSpPr>
        <p:spPr/>
        <p:txBody>
          <a:bodyPr>
            <a:normAutofit/>
          </a:bodyPr>
          <a:lstStyle/>
          <a:p>
            <a:pPr marL="0" indent="0">
              <a:buNone/>
            </a:pPr>
            <a:r>
              <a:rPr lang="en-US" dirty="0" smtClean="0"/>
              <a:t> - enables students to understand the process of economic and business decision making, its effects on themselves and others, now and in the future</a:t>
            </a:r>
          </a:p>
          <a:p>
            <a:pPr marL="0" indent="0">
              <a:buNone/>
            </a:pPr>
            <a:r>
              <a:rPr lang="en-US" dirty="0"/>
              <a:t> </a:t>
            </a:r>
            <a:r>
              <a:rPr lang="en-US" dirty="0" smtClean="0"/>
              <a:t>- encourage students to participate in and contribute to the economy</a:t>
            </a:r>
          </a:p>
          <a:p>
            <a:pPr marL="0" indent="0">
              <a:buNone/>
            </a:pPr>
            <a:r>
              <a:rPr lang="en-US" dirty="0"/>
              <a:t> </a:t>
            </a:r>
            <a:r>
              <a:rPr lang="en-US" dirty="0" smtClean="0"/>
              <a:t>- learn about decision making at the personal, local, national, regional and global level</a:t>
            </a:r>
          </a:p>
          <a:p>
            <a:pPr marL="0" indent="0">
              <a:buNone/>
            </a:pPr>
            <a:endParaRPr lang="en-US" dirty="0"/>
          </a:p>
          <a:p>
            <a:pPr marL="0" indent="0">
              <a:buNone/>
            </a:pPr>
            <a:endParaRPr lang="en-US" dirty="0" smtClean="0"/>
          </a:p>
        </p:txBody>
      </p:sp>
    </p:spTree>
    <p:extLst>
      <p:ext uri="{BB962C8B-B14F-4D97-AF65-F5344CB8AC3E}">
        <p14:creationId xmlns:p14="http://schemas.microsoft.com/office/powerpoint/2010/main" val="30218452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And………………..</a:t>
            </a:r>
            <a:endParaRPr lang="en-US" sz="2800"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 - students are encouraged to develop enterprising </a:t>
            </a:r>
            <a:r>
              <a:rPr lang="en-US" dirty="0" err="1"/>
              <a:t>behaviours</a:t>
            </a:r>
            <a:r>
              <a:rPr lang="en-US" dirty="0"/>
              <a:t> and capabilities such as embracing change, seeking innovation, working with others, showing initiative, flexibility and leadership, using new technologies, planning and </a:t>
            </a:r>
            <a:r>
              <a:rPr lang="en-US" dirty="0" err="1"/>
              <a:t>organising</a:t>
            </a:r>
            <a:r>
              <a:rPr lang="en-US" dirty="0"/>
              <a:t>, managing risks and using resources efficiently</a:t>
            </a:r>
          </a:p>
          <a:p>
            <a:pPr marL="0" indent="0">
              <a:buNone/>
            </a:pPr>
            <a:r>
              <a:rPr lang="en-US" dirty="0"/>
              <a:t> - identify and investigate contemporary economic and business issues or events;</a:t>
            </a:r>
          </a:p>
          <a:p>
            <a:pPr marL="0" indent="0">
              <a:buNone/>
            </a:pPr>
            <a:r>
              <a:rPr lang="en-US" dirty="0"/>
              <a:t> - actively and effectively participate in economic and business </a:t>
            </a:r>
            <a:r>
              <a:rPr lang="en-US" dirty="0" smtClean="0"/>
              <a:t>activities</a:t>
            </a:r>
          </a:p>
          <a:p>
            <a:pPr marL="0" indent="0">
              <a:buNone/>
            </a:pPr>
            <a:r>
              <a:rPr lang="en-US" dirty="0"/>
              <a:t> </a:t>
            </a:r>
            <a:r>
              <a:rPr lang="en-US" dirty="0" smtClean="0"/>
              <a:t>- contribute to the development of prosperous, sustainable and equitable Australian and global economies, and to secure their own financial well being.</a:t>
            </a:r>
          </a:p>
          <a:p>
            <a:pPr marL="0" indent="0">
              <a:buNone/>
            </a:pPr>
            <a:endParaRPr lang="en-US" dirty="0"/>
          </a:p>
          <a:p>
            <a:endParaRPr lang="en-US" dirty="0"/>
          </a:p>
        </p:txBody>
      </p:sp>
    </p:spTree>
    <p:extLst>
      <p:ext uri="{BB962C8B-B14F-4D97-AF65-F5344CB8AC3E}">
        <p14:creationId xmlns:p14="http://schemas.microsoft.com/office/powerpoint/2010/main" val="3674306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422" y="892813"/>
            <a:ext cx="6965245" cy="526011"/>
          </a:xfrm>
        </p:spPr>
        <p:txBody>
          <a:bodyPr>
            <a:normAutofit/>
          </a:bodyPr>
          <a:lstStyle/>
          <a:p>
            <a:r>
              <a:rPr lang="en-US" sz="2400" dirty="0" smtClean="0"/>
              <a:t>                                                   </a:t>
            </a:r>
            <a:r>
              <a:rPr lang="en-US" sz="2800" dirty="0" smtClean="0"/>
              <a:t>Remember James?</a:t>
            </a:r>
            <a:endParaRPr lang="en-US" sz="2800" dirty="0"/>
          </a:p>
        </p:txBody>
      </p:sp>
      <p:pic>
        <p:nvPicPr>
          <p:cNvPr id="4" name="Content Placeholder 3"/>
          <p:cNvPicPr>
            <a:picLocks noGrp="1" noChangeAspect="1"/>
          </p:cNvPicPr>
          <p:nvPr>
            <p:ph idx="1"/>
          </p:nvPr>
        </p:nvPicPr>
        <p:blipFill>
          <a:blip r:embed="rId2"/>
          <a:srcRect l="-12271" r="-12271"/>
          <a:stretch>
            <a:fillRect/>
          </a:stretch>
        </p:blipFill>
        <p:spPr>
          <a:xfrm>
            <a:off x="258723" y="1418825"/>
            <a:ext cx="4559350" cy="4881168"/>
          </a:xfrm>
          <a:prstGeom prst="rect">
            <a:avLst/>
          </a:prstGeom>
        </p:spPr>
      </p:pic>
    </p:spTree>
    <p:extLst>
      <p:ext uri="{BB962C8B-B14F-4D97-AF65-F5344CB8AC3E}">
        <p14:creationId xmlns:p14="http://schemas.microsoft.com/office/powerpoint/2010/main" val="2981128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For your deliberations today…….</a:t>
            </a:r>
            <a:endParaRPr lang="en-US" sz="2800" dirty="0"/>
          </a:p>
        </p:txBody>
      </p:sp>
      <p:sp>
        <p:nvSpPr>
          <p:cNvPr id="3" name="Content Placeholder 2"/>
          <p:cNvSpPr>
            <a:spLocks noGrp="1"/>
          </p:cNvSpPr>
          <p:nvPr>
            <p:ph idx="1"/>
          </p:nvPr>
        </p:nvSpPr>
        <p:spPr/>
        <p:txBody>
          <a:bodyPr/>
          <a:lstStyle/>
          <a:p>
            <a:r>
              <a:rPr lang="en-US" dirty="0" smtClean="0"/>
              <a:t> What is new?</a:t>
            </a:r>
          </a:p>
          <a:p>
            <a:r>
              <a:rPr lang="en-US" dirty="0" smtClean="0"/>
              <a:t> What is different?</a:t>
            </a:r>
          </a:p>
          <a:p>
            <a:r>
              <a:rPr lang="en-US" dirty="0"/>
              <a:t> </a:t>
            </a:r>
            <a:r>
              <a:rPr lang="en-US" dirty="0" smtClean="0"/>
              <a:t>How can we best </a:t>
            </a:r>
            <a:r>
              <a:rPr lang="en-US" dirty="0" err="1" smtClean="0"/>
              <a:t>realise</a:t>
            </a:r>
            <a:r>
              <a:rPr lang="en-US" smtClean="0"/>
              <a:t> this </a:t>
            </a:r>
            <a:r>
              <a:rPr lang="en-US" dirty="0" smtClean="0"/>
              <a:t>unique and powerful ‘entitlement’ of learning about Economics and Business for every child?</a:t>
            </a:r>
          </a:p>
          <a:p>
            <a:r>
              <a:rPr lang="en-US" dirty="0"/>
              <a:t> </a:t>
            </a:r>
            <a:r>
              <a:rPr lang="en-US" dirty="0" smtClean="0"/>
              <a:t>What will James need to know and be able to do to grow and thrive and survive, to contribute and participate,  and to be a successful and good human being? </a:t>
            </a:r>
            <a:endParaRPr lang="en-US" dirty="0"/>
          </a:p>
        </p:txBody>
      </p:sp>
    </p:spTree>
    <p:extLst>
      <p:ext uri="{BB962C8B-B14F-4D97-AF65-F5344CB8AC3E}">
        <p14:creationId xmlns:p14="http://schemas.microsoft.com/office/powerpoint/2010/main" val="618336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5023" y="2366211"/>
            <a:ext cx="7059714" cy="347578"/>
          </a:xfrm>
        </p:spPr>
        <p:txBody>
          <a:bodyPr>
            <a:normAutofit fontScale="90000"/>
          </a:bodyPr>
          <a:lstStyle/>
          <a:p>
            <a:r>
              <a:rPr lang="en-US" sz="2400" dirty="0" smtClean="0"/>
              <a:t/>
            </a:r>
            <a:br>
              <a:rPr lang="en-US" sz="2400" dirty="0" smtClean="0"/>
            </a:br>
            <a:endParaRPr lang="en-US" sz="2400" dirty="0"/>
          </a:p>
        </p:txBody>
      </p:sp>
      <p:sp>
        <p:nvSpPr>
          <p:cNvPr id="5" name="Content Placeholder 4"/>
          <p:cNvSpPr>
            <a:spLocks noGrp="1"/>
          </p:cNvSpPr>
          <p:nvPr>
            <p:ph idx="1"/>
          </p:nvPr>
        </p:nvSpPr>
        <p:spPr>
          <a:xfrm>
            <a:off x="1342724" y="1189096"/>
            <a:ext cx="6196405" cy="4666271"/>
          </a:xfrm>
        </p:spPr>
        <p:txBody>
          <a:bodyPr>
            <a:normAutofit/>
          </a:bodyPr>
          <a:lstStyle/>
          <a:p>
            <a:pPr marL="0" indent="0">
              <a:buNone/>
            </a:pPr>
            <a:endParaRPr lang="en-US" sz="2800" dirty="0" smtClean="0"/>
          </a:p>
          <a:p>
            <a:pPr marL="0" indent="0">
              <a:buNone/>
            </a:pPr>
            <a:r>
              <a:rPr lang="en-US" sz="2800" dirty="0" smtClean="0"/>
              <a:t>‘</a:t>
            </a:r>
            <a:r>
              <a:rPr lang="en-US" sz="3200" dirty="0" smtClean="0"/>
              <a:t>By the age of seven years, several basic concepts relating broadly to later ‘finance’ </a:t>
            </a:r>
            <a:r>
              <a:rPr lang="en-US" sz="3200" dirty="0" err="1" smtClean="0"/>
              <a:t>behaviours</a:t>
            </a:r>
            <a:r>
              <a:rPr lang="en-US" sz="3200" dirty="0" smtClean="0"/>
              <a:t> will typically have developed’.</a:t>
            </a:r>
          </a:p>
          <a:p>
            <a:pPr marL="0" indent="0">
              <a:buNone/>
            </a:pPr>
            <a:endParaRPr lang="en-US" sz="2800" dirty="0" smtClean="0"/>
          </a:p>
          <a:p>
            <a:pPr marL="0" indent="0">
              <a:buNone/>
            </a:pPr>
            <a:r>
              <a:rPr lang="en-US" i="1" dirty="0"/>
              <a:t>Habit formation and Learning in Young Children, </a:t>
            </a:r>
            <a:r>
              <a:rPr lang="en-US" i="1" dirty="0" err="1"/>
              <a:t>Whitebread</a:t>
            </a:r>
            <a:r>
              <a:rPr lang="en-US" i="1" dirty="0"/>
              <a:t> and Bingham,</a:t>
            </a:r>
            <a:br>
              <a:rPr lang="en-US" i="1" dirty="0"/>
            </a:br>
            <a:r>
              <a:rPr lang="en-US" i="1" dirty="0"/>
              <a:t>University of Cambridge 2013 for The Money Advice Service, UK.</a:t>
            </a:r>
          </a:p>
        </p:txBody>
      </p:sp>
    </p:spTree>
    <p:extLst>
      <p:ext uri="{BB962C8B-B14F-4D97-AF65-F5344CB8AC3E}">
        <p14:creationId xmlns:p14="http://schemas.microsoft.com/office/powerpoint/2010/main" val="222742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Impact of the cashless society ?</a:t>
            </a:r>
            <a:endParaRPr lang="en-US" sz="3600" b="1" dirty="0"/>
          </a:p>
        </p:txBody>
      </p:sp>
      <p:sp>
        <p:nvSpPr>
          <p:cNvPr id="3" name="Content Placeholder 2"/>
          <p:cNvSpPr>
            <a:spLocks noGrp="1"/>
          </p:cNvSpPr>
          <p:nvPr>
            <p:ph idx="1"/>
          </p:nvPr>
        </p:nvSpPr>
        <p:spPr/>
        <p:txBody>
          <a:bodyPr/>
          <a:lstStyle/>
          <a:p>
            <a:pPr marL="0" indent="0">
              <a:buNone/>
            </a:pPr>
            <a:r>
              <a:rPr lang="en-US" dirty="0" smtClean="0"/>
              <a:t>‘While children are earning and saving money much earlier than their parents did, the </a:t>
            </a:r>
            <a:r>
              <a:rPr lang="en-US" dirty="0" err="1" smtClean="0"/>
              <a:t>virtualisation</a:t>
            </a:r>
            <a:r>
              <a:rPr lang="en-US" dirty="0" smtClean="0"/>
              <a:t> of money is making it harder for children to learn its value’.</a:t>
            </a:r>
          </a:p>
          <a:p>
            <a:pPr marL="0" indent="0">
              <a:buNone/>
            </a:pPr>
            <a:endParaRPr lang="en-US" dirty="0"/>
          </a:p>
          <a:p>
            <a:pPr marL="0" indent="0">
              <a:buNone/>
            </a:pPr>
            <a:r>
              <a:rPr lang="en-US" i="1" dirty="0" smtClean="0"/>
              <a:t>Commonwealth Bank Survey of 1000 parents</a:t>
            </a:r>
          </a:p>
          <a:p>
            <a:pPr marL="0" indent="0">
              <a:buNone/>
            </a:pPr>
            <a:r>
              <a:rPr lang="en-US" i="1" dirty="0" smtClean="0"/>
              <a:t>Media Release 3 February 2014</a:t>
            </a:r>
            <a:endParaRPr lang="en-US" i="1" dirty="0"/>
          </a:p>
        </p:txBody>
      </p:sp>
    </p:spTree>
    <p:extLst>
      <p:ext uri="{BB962C8B-B14F-4D97-AF65-F5344CB8AC3E}">
        <p14:creationId xmlns:p14="http://schemas.microsoft.com/office/powerpoint/2010/main" val="669093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r>
              <a:rPr lang="en-US" dirty="0"/>
              <a:t>&lt;</a:t>
            </a:r>
            <a:r>
              <a:rPr lang="en-US" dirty="0" err="1"/>
              <a:t>photo.JPG</a:t>
            </a:r>
            <a:r>
              <a:rPr lang="en-US" dirty="0"/>
              <a:t>&gt;</a:t>
            </a:r>
          </a:p>
          <a:p>
            <a:r>
              <a:rPr lang="en-US" dirty="0" smtClean="0"/>
              <a:t>                                             </a:t>
            </a:r>
            <a:r>
              <a:rPr lang="en-US" sz="2800" dirty="0" smtClean="0"/>
              <a:t>JAMES, AGE 7</a:t>
            </a:r>
            <a:endParaRPr lang="en-US" sz="2800" dirty="0"/>
          </a:p>
        </p:txBody>
      </p:sp>
      <p:pic>
        <p:nvPicPr>
          <p:cNvPr id="4" name="Picture 3"/>
          <p:cNvPicPr>
            <a:picLocks noChangeAspect="1"/>
          </p:cNvPicPr>
          <p:nvPr/>
        </p:nvPicPr>
        <p:blipFill>
          <a:blip r:embed="rId2"/>
          <a:stretch>
            <a:fillRect/>
          </a:stretch>
        </p:blipFill>
        <p:spPr>
          <a:xfrm>
            <a:off x="764682" y="939365"/>
            <a:ext cx="3807318" cy="5076424"/>
          </a:xfrm>
          <a:prstGeom prst="rect">
            <a:avLst/>
          </a:prstGeom>
        </p:spPr>
      </p:pic>
    </p:spTree>
    <p:extLst>
      <p:ext uri="{BB962C8B-B14F-4D97-AF65-F5344CB8AC3E}">
        <p14:creationId xmlns:p14="http://schemas.microsoft.com/office/powerpoint/2010/main" val="2273349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James and the value of money</a:t>
            </a:r>
            <a:endParaRPr lang="en-US" dirty="0"/>
          </a:p>
        </p:txBody>
      </p:sp>
      <p:sp>
        <p:nvSpPr>
          <p:cNvPr id="3" name="Content Placeholder 2"/>
          <p:cNvSpPr>
            <a:spLocks noGrp="1"/>
          </p:cNvSpPr>
          <p:nvPr>
            <p:ph idx="1"/>
          </p:nvPr>
        </p:nvSpPr>
        <p:spPr/>
        <p:txBody>
          <a:bodyPr>
            <a:normAutofit/>
          </a:bodyPr>
          <a:lstStyle/>
          <a:p>
            <a:pPr marL="0" indent="0">
              <a:buNone/>
            </a:pPr>
            <a:r>
              <a:rPr lang="en-US" sz="2000" i="1" dirty="0" smtClean="0"/>
              <a:t>QUESTION. </a:t>
            </a:r>
          </a:p>
          <a:p>
            <a:pPr marL="0" indent="0">
              <a:buNone/>
            </a:pPr>
            <a:r>
              <a:rPr lang="en-US" sz="2000" dirty="0" smtClean="0"/>
              <a:t>James, how much money do you think a lot  of money is?</a:t>
            </a:r>
          </a:p>
          <a:p>
            <a:pPr marL="0" indent="0">
              <a:buNone/>
            </a:pPr>
            <a:r>
              <a:rPr lang="en-US" sz="2000" i="1" dirty="0" smtClean="0"/>
              <a:t>ANSWER.</a:t>
            </a:r>
          </a:p>
          <a:p>
            <a:pPr marL="0" indent="0">
              <a:buNone/>
            </a:pPr>
            <a:r>
              <a:rPr lang="en-US" sz="2000" dirty="0" smtClean="0"/>
              <a:t>Maybe… a dollar?</a:t>
            </a:r>
          </a:p>
          <a:p>
            <a:pPr marL="0" indent="0">
              <a:buNone/>
            </a:pPr>
            <a:r>
              <a:rPr lang="en-US" sz="2000" i="1" dirty="0" smtClean="0"/>
              <a:t>QUESTION.</a:t>
            </a:r>
          </a:p>
          <a:p>
            <a:pPr marL="0" indent="0">
              <a:buNone/>
            </a:pPr>
            <a:r>
              <a:rPr lang="en-US" sz="2000" dirty="0" smtClean="0"/>
              <a:t>James, why do you think a dollar is a lot of money?</a:t>
            </a:r>
          </a:p>
          <a:p>
            <a:pPr marL="0" indent="0">
              <a:buNone/>
            </a:pPr>
            <a:r>
              <a:rPr lang="en-US" sz="2000" i="1" dirty="0" smtClean="0"/>
              <a:t>ANSWER. ( with wide eyes…)</a:t>
            </a:r>
          </a:p>
          <a:p>
            <a:pPr marL="0" indent="0">
              <a:buNone/>
            </a:pPr>
            <a:r>
              <a:rPr lang="en-US" sz="2000" dirty="0" smtClean="0"/>
              <a:t>Because one dollar is one hundred cents !.... And two dollars is two hundred cents ! (proudly)</a:t>
            </a:r>
          </a:p>
          <a:p>
            <a:pPr marL="0" indent="0">
              <a:buNone/>
            </a:pPr>
            <a:endParaRPr lang="en-US" i="1" dirty="0"/>
          </a:p>
        </p:txBody>
      </p:sp>
    </p:spTree>
    <p:extLst>
      <p:ext uri="{BB962C8B-B14F-4D97-AF65-F5344CB8AC3E}">
        <p14:creationId xmlns:p14="http://schemas.microsoft.com/office/powerpoint/2010/main" val="3182201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features/constructs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smtClean="0"/>
              <a:t>Context of the Melbourne Declaration:</a:t>
            </a:r>
            <a:endParaRPr lang="en-US" sz="3200" b="1" i="1" dirty="0" smtClean="0"/>
          </a:p>
          <a:p>
            <a:pPr marL="0" indent="0">
              <a:buNone/>
            </a:pPr>
            <a:r>
              <a:rPr lang="en-US" sz="2800" b="1" i="1" dirty="0" smtClean="0"/>
              <a:t>‘Humanities </a:t>
            </a:r>
            <a:r>
              <a:rPr lang="en-US" sz="2800" b="1" i="1" dirty="0"/>
              <a:t>and social sciences</a:t>
            </a:r>
          </a:p>
          <a:p>
            <a:pPr marL="0" indent="0">
              <a:buNone/>
            </a:pPr>
            <a:r>
              <a:rPr lang="en-US" sz="2800" b="1" i="1" dirty="0"/>
              <a:t>(including history, geography,</a:t>
            </a:r>
          </a:p>
          <a:p>
            <a:pPr marL="0" indent="0">
              <a:buNone/>
            </a:pPr>
            <a:r>
              <a:rPr lang="en-US" sz="2800" b="1" i="1" dirty="0"/>
              <a:t>economics, business, civics</a:t>
            </a:r>
          </a:p>
          <a:p>
            <a:pPr marL="0" indent="0">
              <a:buNone/>
            </a:pPr>
            <a:r>
              <a:rPr lang="en-US" sz="2800" b="1" i="1" dirty="0"/>
              <a:t>and </a:t>
            </a:r>
            <a:r>
              <a:rPr lang="en-US" sz="2800" b="1" i="1" dirty="0" smtClean="0"/>
              <a:t>citizenship)’</a:t>
            </a:r>
            <a:endParaRPr lang="en-US" sz="2800" b="1" i="1" dirty="0"/>
          </a:p>
        </p:txBody>
      </p:sp>
    </p:spTree>
    <p:extLst>
      <p:ext uri="{BB962C8B-B14F-4D97-AF65-F5344CB8AC3E}">
        <p14:creationId xmlns:p14="http://schemas.microsoft.com/office/powerpoint/2010/main" val="3755211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Economics AND Business?</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 Economics as the ‘discipline; and ‘business’ as the applied body of knowledge</a:t>
            </a:r>
          </a:p>
          <a:p>
            <a:r>
              <a:rPr lang="en-US" sz="2800" dirty="0" smtClean="0"/>
              <a:t> Our construct – but how does it impact on how children learn and what is important to learn?</a:t>
            </a:r>
          </a:p>
          <a:p>
            <a:r>
              <a:rPr lang="en-US" sz="2800" dirty="0" smtClean="0"/>
              <a:t> Balance a contentious issue during the consultation</a:t>
            </a:r>
          </a:p>
        </p:txBody>
      </p:sp>
    </p:spTree>
    <p:extLst>
      <p:ext uri="{BB962C8B-B14F-4D97-AF65-F5344CB8AC3E}">
        <p14:creationId xmlns:p14="http://schemas.microsoft.com/office/powerpoint/2010/main" val="3842975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2995</TotalTime>
  <Words>1597</Words>
  <Application>Microsoft Macintosh PowerPoint</Application>
  <PresentationFormat>On-screen Show (4:3)</PresentationFormat>
  <Paragraphs>150</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Pushpin</vt:lpstr>
      <vt:lpstr>    QETA 2014 State Conference   </vt:lpstr>
      <vt:lpstr>So what?</vt:lpstr>
      <vt:lpstr>‘In addition, some of the content is not needed in primary classrooms. We do not believe, for example, that Economics and Business is an appropriate standalone subject for primary school children’.  ‘Primary school principals say Australian Curriculum is overcrowded’ Australian Primary Principals Association, Media release 5 March 2014</vt:lpstr>
      <vt:lpstr> </vt:lpstr>
      <vt:lpstr>Impact of the cashless society ?</vt:lpstr>
      <vt:lpstr> </vt:lpstr>
      <vt:lpstr>James and the value of money</vt:lpstr>
      <vt:lpstr>Key features/constructs</vt:lpstr>
      <vt:lpstr>Economics AND Business?</vt:lpstr>
      <vt:lpstr>‘Four key organising ideas’ - </vt:lpstr>
      <vt:lpstr>ASIC’s National Framework 2011</vt:lpstr>
      <vt:lpstr>Focus on economic and business decision making:</vt:lpstr>
      <vt:lpstr>Focus on economic and business decision making (continued)</vt:lpstr>
      <vt:lpstr>Some questions………</vt:lpstr>
      <vt:lpstr>Concept dense</vt:lpstr>
      <vt:lpstr>Infographic: The Most Popular Words In Music Of The Past 50 Years http://www.fastcodesign.com  Nikolay Lamm, History of Music Project   LOVE  LONELY  BABY  HOME </vt:lpstr>
      <vt:lpstr>Sequencing of the content</vt:lpstr>
      <vt:lpstr>Contentious issues?</vt:lpstr>
      <vt:lpstr>Sequencing of the content</vt:lpstr>
      <vt:lpstr>Sequencing of the content</vt:lpstr>
      <vt:lpstr>Some ‘unofficial’ NSW data</vt:lpstr>
      <vt:lpstr>Economics and Business Skills</vt:lpstr>
      <vt:lpstr>Challenges for writers ?</vt:lpstr>
      <vt:lpstr>PowerPoint Presentation</vt:lpstr>
      <vt:lpstr>PowerPoint Presentation</vt:lpstr>
      <vt:lpstr>OECD Financial Education in Schools http://www.oecd.org/finance/financial-education/</vt:lpstr>
      <vt:lpstr>‘StartSmart’: A case study in financial education http://startsmart.com.au/home/startsmart-programs/</vt:lpstr>
      <vt:lpstr>ACER research findings</vt:lpstr>
      <vt:lpstr>Habit Formation and Learning in Young Children  Whitebread and Bingham, University of Cambridge for The Money Advice Service, UK 2013.</vt:lpstr>
      <vt:lpstr>Economics and Business Curriculum: rationale</vt:lpstr>
      <vt:lpstr>And………………..</vt:lpstr>
      <vt:lpstr>                                                   Remember James?</vt:lpstr>
      <vt:lpstr>For your deliberations today…….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Infographic: The Most Popular Words In Music Of The Past 50 Years WE'RE STILL PRETTY MUCH SINGING THE SAME OLD LOVE SONGS.  Nikolai Lamm – Pittsburgh based digital artist http://www.fastcodesign.com/3026573/infographic-of-the-day/infographic-the-most-popular-words-in-music-of-the-past-50-years</dc:title>
  <dc:creator>Bronwyn Hession</dc:creator>
  <cp:lastModifiedBy>Bronwyn Hession</cp:lastModifiedBy>
  <cp:revision>64</cp:revision>
  <cp:lastPrinted>2014-03-12T08:54:06Z</cp:lastPrinted>
  <dcterms:created xsi:type="dcterms:W3CDTF">2014-03-10T00:53:35Z</dcterms:created>
  <dcterms:modified xsi:type="dcterms:W3CDTF">2014-03-12T09:16:20Z</dcterms:modified>
</cp:coreProperties>
</file>